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0159663" cy="15119350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ill Sans" panose="020B0604020202020204" charset="0"/>
      <p:regular r:id="rId21"/>
      <p:bold r:id="rId22"/>
    </p:embeddedFont>
    <p:embeddedFont>
      <p:font typeface="Gill Sans MT" panose="020B05020201040202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762">
          <p15:clr>
            <a:srgbClr val="A4A3A4"/>
          </p15:clr>
        </p15:guide>
        <p15:guide id="2" pos="6349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ltJ0yYAOo1a4OQTkBpg4HTCqq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0A78AB-0FCF-4AE6-A9B2-545AAF53664F}">
  <a:tblStyle styleId="{DF0A78AB-0FCF-4AE6-A9B2-545AAF53664F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7"/>
          </a:solidFill>
        </a:fill>
      </a:tcStyle>
    </a:wholeTbl>
    <a:band1H>
      <a:tcTxStyle/>
      <a:tcStyle>
        <a:tcBdr/>
        <a:fill>
          <a:solidFill>
            <a:srgbClr val="CBCB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CBCC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7E7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7E7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708" y="42"/>
      </p:cViewPr>
      <p:guideLst>
        <p:guide orient="horz" pos="4762"/>
        <p:guide pos="63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blad_metlogo">
  <p:cSld name="Titelblad_metlog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11030" y="2916195"/>
            <a:ext cx="16128677" cy="426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7542"/>
              <a:buFont typeface="Arial"/>
              <a:buNone/>
              <a:defRPr sz="7542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11030" y="7613153"/>
            <a:ext cx="16128677" cy="377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  <a:defRPr sz="3300"/>
            </a:lvl1pPr>
            <a:lvl2pPr lvl="1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157"/>
              <a:buNone/>
              <a:defRPr sz="4157"/>
            </a:lvl2pPr>
            <a:lvl3pPr lvl="2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None/>
              <a:defRPr sz="3741"/>
            </a:lvl3pPr>
            <a:lvl4pPr lvl="3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4pPr>
            <a:lvl5pPr lvl="4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5pPr>
            <a:lvl6pPr lvl="5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6pPr>
            <a:lvl7pPr lvl="6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7pPr>
            <a:lvl8pPr lvl="7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8pPr>
            <a:lvl9pPr lvl="8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9pPr>
          </a:lstStyle>
          <a:p>
            <a:endParaRPr/>
          </a:p>
        </p:txBody>
      </p:sp>
      <p:pic>
        <p:nvPicPr>
          <p:cNvPr id="18" name="Google Shape;1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4265" y="1509011"/>
            <a:ext cx="5539377" cy="85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blad_metlogometafbeelding">
  <p:cSld name="Titelblad_metlogometafbeeld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Google Shape;45;p25"/>
          <p:cNvGraphicFramePr/>
          <p:nvPr/>
        </p:nvGraphicFramePr>
        <p:xfrm>
          <a:off x="1647153" y="1181185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{DF0A78AB-0FCF-4AE6-A9B2-545AAF53664F}</a:tableStyleId>
              </a:tblPr>
              <a:tblGrid>
                <a:gridCol w="339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u="none" strike="noStrike" cap="none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Datum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Opdrachtgever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Versie / status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 mei 2023</a:t>
                      </a:r>
                      <a:endParaRPr sz="200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Gemeente Oost-Gelre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1" i="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Geschreven door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1" i="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Aantal pagina’s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1" i="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 kenmerk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Mark Bennenbroek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fld id="{00000000-1234-1234-1234-123412341234}" type="slidenum"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‹nr.›</a:t>
                      </a:fld>
                      <a:endParaRPr sz="200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6" name="Google Shape;46;p25"/>
          <p:cNvSpPr>
            <a:spLocks noGrp="1"/>
          </p:cNvSpPr>
          <p:nvPr>
            <p:ph type="pic" idx="2"/>
          </p:nvPr>
        </p:nvSpPr>
        <p:spPr>
          <a:xfrm>
            <a:off x="12319134" y="0"/>
            <a:ext cx="7840529" cy="151193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47" name="Google Shape;4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4265" y="1509011"/>
            <a:ext cx="5539377" cy="85785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5"/>
          <p:cNvSpPr txBox="1">
            <a:spLocks noGrp="1"/>
          </p:cNvSpPr>
          <p:nvPr>
            <p:ph type="ctrTitle"/>
          </p:nvPr>
        </p:nvSpPr>
        <p:spPr>
          <a:xfrm>
            <a:off x="1511030" y="2916195"/>
            <a:ext cx="10311526" cy="426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7542"/>
              <a:buFont typeface="Arial"/>
              <a:buNone/>
              <a:defRPr sz="7542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ubTitle" idx="1"/>
          </p:nvPr>
        </p:nvSpPr>
        <p:spPr>
          <a:xfrm>
            <a:off x="1511030" y="7613153"/>
            <a:ext cx="10311526" cy="377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  <a:defRPr sz="3300"/>
            </a:lvl1pPr>
            <a:lvl2pPr lvl="1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157"/>
              <a:buNone/>
              <a:defRPr sz="4157"/>
            </a:lvl2pPr>
            <a:lvl3pPr lvl="2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None/>
              <a:defRPr sz="3741"/>
            </a:lvl3pPr>
            <a:lvl4pPr lvl="3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4pPr>
            <a:lvl5pPr lvl="4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5pPr>
            <a:lvl6pPr lvl="5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6pPr>
            <a:lvl7pPr lvl="6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7pPr>
            <a:lvl8pPr lvl="7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8pPr>
            <a:lvl9pPr lvl="8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blad_zonderlogometafbeelding">
  <p:cSld name="Titelblad_zonderlogometafbeelding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Google Shape;51;p26"/>
          <p:cNvGraphicFramePr/>
          <p:nvPr/>
        </p:nvGraphicFramePr>
        <p:xfrm>
          <a:off x="1647153" y="1181185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{DF0A78AB-0FCF-4AE6-A9B2-545AAF53664F}</a:tableStyleId>
              </a:tblPr>
              <a:tblGrid>
                <a:gridCol w="339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Datum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Opdrachtgever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Versie / status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 mei 2023</a:t>
                      </a:r>
                      <a:endParaRPr sz="200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Gemeente Oost-Gelre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1" i="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Geschreven door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1" i="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Aantal pagina’s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1" i="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 kenmerk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Mark Bennenbroek</a:t>
                      </a:r>
                      <a:endParaRPr/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fld id="{00000000-1234-1234-1234-123412341234}" type="slidenum">
                        <a:rPr lang="nl-NL" sz="2000">
                          <a:solidFill>
                            <a:srgbClr val="1D1C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‹nr.›</a:t>
                      </a:fld>
                      <a:endParaRPr sz="200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rgbClr val="1D1C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200" marR="8620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2" name="Google Shape;52;p26"/>
          <p:cNvSpPr>
            <a:spLocks noGrp="1"/>
          </p:cNvSpPr>
          <p:nvPr>
            <p:ph type="pic" idx="2"/>
          </p:nvPr>
        </p:nvSpPr>
        <p:spPr>
          <a:xfrm>
            <a:off x="12319134" y="0"/>
            <a:ext cx="7840529" cy="151193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3" name="Google Shape;53;p26"/>
          <p:cNvSpPr txBox="1">
            <a:spLocks noGrp="1"/>
          </p:cNvSpPr>
          <p:nvPr>
            <p:ph type="ctrTitle"/>
          </p:nvPr>
        </p:nvSpPr>
        <p:spPr>
          <a:xfrm>
            <a:off x="1511030" y="2916195"/>
            <a:ext cx="10311526" cy="426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7542"/>
              <a:buFont typeface="Arial"/>
              <a:buNone/>
              <a:defRPr sz="7542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ubTitle" idx="1"/>
          </p:nvPr>
        </p:nvSpPr>
        <p:spPr>
          <a:xfrm>
            <a:off x="1511030" y="7613153"/>
            <a:ext cx="10311526" cy="377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  <a:defRPr sz="3300"/>
            </a:lvl1pPr>
            <a:lvl2pPr lvl="1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157"/>
              <a:buNone/>
              <a:defRPr sz="4157"/>
            </a:lvl2pPr>
            <a:lvl3pPr lvl="2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None/>
              <a:defRPr sz="3741"/>
            </a:lvl3pPr>
            <a:lvl4pPr lvl="3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4pPr>
            <a:lvl5pPr lvl="4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5pPr>
            <a:lvl6pPr lvl="5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6pPr>
            <a:lvl7pPr lvl="6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7pPr>
            <a:lvl8pPr lvl="7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8pPr>
            <a:lvl9pPr lvl="8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blad_metafbeeldinghorizontaal">
  <p:cSld name="Titelblad_metafbeeldinghorizontaal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ctrTitle"/>
          </p:nvPr>
        </p:nvSpPr>
        <p:spPr>
          <a:xfrm>
            <a:off x="1511030" y="1500351"/>
            <a:ext cx="17204042" cy="150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7542"/>
              <a:buFont typeface="Arial"/>
              <a:buNone/>
              <a:defRPr sz="7542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>
            <a:spLocks noGrp="1"/>
          </p:cNvSpPr>
          <p:nvPr>
            <p:ph type="pic" idx="2"/>
          </p:nvPr>
        </p:nvSpPr>
        <p:spPr>
          <a:xfrm>
            <a:off x="494887" y="4419601"/>
            <a:ext cx="19172883" cy="10227733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blad_metafbeeldingverticaal">
  <p:cSld name="Titelblad_metafbeeldingverticaal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ctrTitle"/>
          </p:nvPr>
        </p:nvSpPr>
        <p:spPr>
          <a:xfrm>
            <a:off x="11765541" y="1500351"/>
            <a:ext cx="6241963" cy="1224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7542"/>
              <a:buFont typeface="Arial"/>
              <a:buNone/>
              <a:defRPr sz="7542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>
            <a:spLocks noGrp="1"/>
          </p:cNvSpPr>
          <p:nvPr>
            <p:ph type="pic" idx="2"/>
          </p:nvPr>
        </p:nvSpPr>
        <p:spPr>
          <a:xfrm>
            <a:off x="494887" y="626534"/>
            <a:ext cx="10328772" cy="140208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>
            <a:spLocks noGrp="1"/>
          </p:cNvSpPr>
          <p:nvPr>
            <p:ph type="pic" idx="2"/>
          </p:nvPr>
        </p:nvSpPr>
        <p:spPr>
          <a:xfrm>
            <a:off x="0" y="1"/>
            <a:ext cx="20159663" cy="1511934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ragen">
  <p:cSld name="Vrage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/>
          <p:nvPr/>
        </p:nvSpPr>
        <p:spPr>
          <a:xfrm>
            <a:off x="407732" y="420129"/>
            <a:ext cx="19373081" cy="14321481"/>
          </a:xfrm>
          <a:prstGeom prst="rect">
            <a:avLst/>
          </a:prstGeom>
          <a:solidFill>
            <a:srgbClr val="1D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52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5" name="Google Shape;65;p30"/>
          <p:cNvSpPr txBox="1">
            <a:spLocks noGrp="1"/>
          </p:cNvSpPr>
          <p:nvPr>
            <p:ph type="ctrTitle"/>
          </p:nvPr>
        </p:nvSpPr>
        <p:spPr>
          <a:xfrm>
            <a:off x="1647154" y="3015048"/>
            <a:ext cx="16747371" cy="1037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57"/>
              <a:buFont typeface="Arial"/>
              <a:buNone/>
              <a:defRPr sz="5657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3656" y="1301422"/>
            <a:ext cx="3164082" cy="832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fon">
  <p:cSld name="Colof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/>
          <p:nvPr/>
        </p:nvSpPr>
        <p:spPr>
          <a:xfrm>
            <a:off x="0" y="1"/>
            <a:ext cx="20159663" cy="15119349"/>
          </a:xfrm>
          <a:prstGeom prst="rect">
            <a:avLst/>
          </a:prstGeom>
          <a:solidFill>
            <a:srgbClr val="37B8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52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9" name="Google Shape;6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23638" y="12908945"/>
            <a:ext cx="3164082" cy="83233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1"/>
          <p:cNvSpPr/>
          <p:nvPr/>
        </p:nvSpPr>
        <p:spPr>
          <a:xfrm>
            <a:off x="1647153" y="13392942"/>
            <a:ext cx="16891741" cy="38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8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Adres:</a:t>
            </a:r>
            <a:r>
              <a:rPr lang="nl-NL" sz="188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Jaap Bijzerweg 8d, 3446 CR Woerden Nederland | </a:t>
            </a:r>
            <a:r>
              <a:rPr lang="nl-NL" sz="188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Kvk: </a:t>
            </a:r>
            <a:r>
              <a:rPr lang="nl-NL" sz="188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64704521 | </a:t>
            </a:r>
            <a:r>
              <a:rPr lang="nl-NL" sz="188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BTW nr:</a:t>
            </a:r>
            <a:r>
              <a:rPr lang="nl-NL" sz="188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NL855789785B0</a:t>
            </a:r>
            <a:r>
              <a:rPr lang="nl-NL" sz="1886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886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blad_metlogomettekst">
  <p:cSld name="Titelblad_metlogometteks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ctrTitle"/>
          </p:nvPr>
        </p:nvSpPr>
        <p:spPr>
          <a:xfrm>
            <a:off x="1511030" y="2916196"/>
            <a:ext cx="17204042" cy="150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7542"/>
              <a:buFont typeface="Arial"/>
              <a:buNone/>
              <a:defRPr sz="7542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ubTitle" idx="1"/>
          </p:nvPr>
        </p:nvSpPr>
        <p:spPr>
          <a:xfrm>
            <a:off x="1511030" y="4973849"/>
            <a:ext cx="17204043" cy="863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  <a:defRPr sz="3300"/>
            </a:lvl1pPr>
            <a:lvl2pPr lvl="1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157"/>
              <a:buNone/>
              <a:defRPr sz="4157"/>
            </a:lvl2pPr>
            <a:lvl3pPr lvl="2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None/>
              <a:defRPr sz="3741"/>
            </a:lvl3pPr>
            <a:lvl4pPr lvl="3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4pPr>
            <a:lvl5pPr lvl="4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5pPr>
            <a:lvl6pPr lvl="5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6pPr>
            <a:lvl7pPr lvl="6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7pPr>
            <a:lvl8pPr lvl="7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8pPr>
            <a:lvl9pPr lvl="8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9pPr>
          </a:lstStyle>
          <a:p>
            <a:endParaRPr/>
          </a:p>
        </p:txBody>
      </p:sp>
      <p:pic>
        <p:nvPicPr>
          <p:cNvPr id="22" name="Google Shape;2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4265" y="1509011"/>
            <a:ext cx="5539377" cy="85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_Animatie">
  <p:cSld name="Logo_Animati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33296" y="6054812"/>
            <a:ext cx="9592517" cy="3237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ogo">
  <p:cSld name="1_Log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0861" y="6981786"/>
            <a:ext cx="8855394" cy="137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_Kleurvlak_Animatie">
  <p:cSld name="Logo_Kleurvlak_Animati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/>
          <p:nvPr/>
        </p:nvSpPr>
        <p:spPr>
          <a:xfrm>
            <a:off x="0" y="1"/>
            <a:ext cx="20159663" cy="15119349"/>
          </a:xfrm>
          <a:prstGeom prst="rect">
            <a:avLst/>
          </a:prstGeom>
          <a:solidFill>
            <a:srgbClr val="37B8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52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" name="Google Shape;2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6176" y="6207654"/>
            <a:ext cx="9347310" cy="2704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ogo_Kleurvlak">
  <p:cSld name="1_Logo_Kleurvla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/>
          <p:nvPr/>
        </p:nvSpPr>
        <p:spPr>
          <a:xfrm>
            <a:off x="0" y="1"/>
            <a:ext cx="20159663" cy="15119349"/>
          </a:xfrm>
          <a:prstGeom prst="rect">
            <a:avLst/>
          </a:prstGeom>
          <a:solidFill>
            <a:srgbClr val="37B8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52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" name="Google Shape;3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0860" y="6981786"/>
            <a:ext cx="8855393" cy="137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leiding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/>
          <p:nvPr/>
        </p:nvSpPr>
        <p:spPr>
          <a:xfrm>
            <a:off x="407732" y="420129"/>
            <a:ext cx="19373081" cy="14321481"/>
          </a:xfrm>
          <a:prstGeom prst="rect">
            <a:avLst/>
          </a:prstGeom>
          <a:solidFill>
            <a:srgbClr val="1D1C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52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" name="Google Shape;35;p22"/>
          <p:cNvSpPr txBox="1">
            <a:spLocks noGrp="1"/>
          </p:cNvSpPr>
          <p:nvPr>
            <p:ph type="ctrTitle"/>
          </p:nvPr>
        </p:nvSpPr>
        <p:spPr>
          <a:xfrm>
            <a:off x="1647154" y="1779374"/>
            <a:ext cx="7928716" cy="1161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57"/>
              <a:buFont typeface="Arial"/>
              <a:buNone/>
              <a:defRPr sz="5657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ubTitle" idx="1"/>
          </p:nvPr>
        </p:nvSpPr>
        <p:spPr>
          <a:xfrm>
            <a:off x="10465809" y="1779375"/>
            <a:ext cx="8063836" cy="1161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50000"/>
              </a:lnSpc>
              <a:spcBef>
                <a:spcPts val="2079"/>
              </a:spcBef>
              <a:spcAft>
                <a:spcPts val="0"/>
              </a:spcAft>
              <a:buClr>
                <a:schemeClr val="lt1"/>
              </a:buClr>
              <a:buSzPts val="2357"/>
              <a:buNone/>
              <a:defRPr sz="2357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157"/>
              <a:buNone/>
              <a:defRPr sz="4157"/>
            </a:lvl2pPr>
            <a:lvl3pPr lvl="2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None/>
              <a:defRPr sz="3741"/>
            </a:lvl3pPr>
            <a:lvl4pPr lvl="3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4pPr>
            <a:lvl5pPr lvl="4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5pPr>
            <a:lvl6pPr lvl="5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6pPr>
            <a:lvl7pPr lvl="6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7pPr>
            <a:lvl8pPr lvl="7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8pPr>
            <a:lvl9pPr lvl="8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sopgave">
  <p:cSld name="Inhoudsopgav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407732" y="420129"/>
            <a:ext cx="19373081" cy="14321481"/>
          </a:xfrm>
          <a:prstGeom prst="rect">
            <a:avLst/>
          </a:prstGeom>
          <a:solidFill>
            <a:srgbClr val="E6E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52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" name="Google Shape;39;p23"/>
          <p:cNvSpPr txBox="1">
            <a:spLocks noGrp="1"/>
          </p:cNvSpPr>
          <p:nvPr>
            <p:ph type="ctrTitle"/>
          </p:nvPr>
        </p:nvSpPr>
        <p:spPr>
          <a:xfrm>
            <a:off x="1647154" y="2474395"/>
            <a:ext cx="7928716" cy="4346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5657"/>
              <a:buFont typeface="Arial"/>
              <a:buNone/>
              <a:defRPr sz="5657" b="1" i="0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1647154" y="7228704"/>
            <a:ext cx="8063836" cy="616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  <a:defRPr sz="3300">
                <a:solidFill>
                  <a:srgbClr val="1D1C38"/>
                </a:solidFill>
              </a:defRPr>
            </a:lvl1pPr>
            <a:lvl2pPr lvl="1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157"/>
              <a:buNone/>
              <a:defRPr sz="4157"/>
            </a:lvl2pPr>
            <a:lvl3pPr lvl="2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None/>
              <a:defRPr sz="3741"/>
            </a:lvl3pPr>
            <a:lvl4pPr lvl="3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4pPr>
            <a:lvl5pPr lvl="4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5pPr>
            <a:lvl6pPr lvl="5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6pPr>
            <a:lvl7pPr lvl="6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7pPr>
            <a:lvl8pPr lvl="7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8pPr>
            <a:lvl9pPr lvl="8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blad_zonderlogomettekst">
  <p:cSld name="Titelblad_zonderlogometteks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ctrTitle"/>
          </p:nvPr>
        </p:nvSpPr>
        <p:spPr>
          <a:xfrm>
            <a:off x="1511030" y="1500351"/>
            <a:ext cx="17204042" cy="150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7542"/>
              <a:buFont typeface="Arial"/>
              <a:buNone/>
              <a:defRPr sz="7542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ubTitle" idx="1"/>
          </p:nvPr>
        </p:nvSpPr>
        <p:spPr>
          <a:xfrm>
            <a:off x="1511030" y="3558004"/>
            <a:ext cx="17204043" cy="1005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  <a:defRPr sz="3300"/>
            </a:lvl1pPr>
            <a:lvl2pPr lvl="1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157"/>
              <a:buNone/>
              <a:defRPr sz="4157"/>
            </a:lvl2pPr>
            <a:lvl3pPr lvl="2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None/>
              <a:defRPr sz="3741"/>
            </a:lvl3pPr>
            <a:lvl4pPr lvl="3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4pPr>
            <a:lvl5pPr lvl="4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5pPr>
            <a:lvl6pPr lvl="5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6pPr>
            <a:lvl7pPr lvl="6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7pPr>
            <a:lvl8pPr lvl="7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8pPr>
            <a:lvl9pPr lvl="8" algn="ctr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325"/>
              <a:buNone/>
              <a:defRPr sz="332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1385977" y="804970"/>
            <a:ext cx="17387710" cy="29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6128"/>
              <a:buFont typeface="Arial"/>
              <a:buNone/>
              <a:defRPr sz="6128" b="1" i="0" u="none" strike="noStrike" cap="none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1385977" y="4024828"/>
            <a:ext cx="17387710" cy="959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68058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771"/>
              <a:buFont typeface="Arial"/>
              <a:buChar char="•"/>
              <a:defRPr sz="3771" b="0" i="0" u="none" strike="noStrike" cap="none">
                <a:solidFill>
                  <a:srgbClr val="1D1C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5338" algn="l" rtl="0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988"/>
              <a:buFont typeface="Arial"/>
              <a:buChar char="•"/>
              <a:defRPr sz="4988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92569" algn="l" rtl="0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4157"/>
              <a:buFont typeface="Arial"/>
              <a:buChar char="•"/>
              <a:defRPr sz="415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66153" algn="l" rtl="0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66153" algn="l" rtl="0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66153" algn="l" rtl="0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66153" algn="l" rtl="0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66153" algn="l" rtl="0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66153" algn="l" rtl="0">
              <a:lnSpc>
                <a:spcPct val="90000"/>
              </a:lnSpc>
              <a:spcBef>
                <a:spcPts val="1039"/>
              </a:spcBef>
              <a:spcAft>
                <a:spcPts val="0"/>
              </a:spcAft>
              <a:buClr>
                <a:schemeClr val="dk1"/>
              </a:buClr>
              <a:buSzPts val="3741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1385976" y="14013402"/>
            <a:ext cx="4535925" cy="80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6677889" y="14013402"/>
            <a:ext cx="6803886" cy="80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49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14237762" y="14013402"/>
            <a:ext cx="4535925" cy="804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886" b="0" i="0" u="none" strike="noStrike" cap="none">
                <a:solidFill>
                  <a:srgbClr val="8ECD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>
            <a:spLocks noGrp="1"/>
          </p:cNvSpPr>
          <p:nvPr>
            <p:ph type="ctrTitle"/>
          </p:nvPr>
        </p:nvSpPr>
        <p:spPr>
          <a:xfrm>
            <a:off x="1511030" y="3729788"/>
            <a:ext cx="16128677" cy="558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ct val="100000"/>
              <a:buFont typeface="Arial"/>
              <a:buNone/>
            </a:pPr>
            <a:br>
              <a:rPr lang="nl-NL" sz="54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nl-NL" sz="54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nl-NL" sz="54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nl-NL" sz="54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nl-NL" sz="44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-NL" sz="67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  <a:t>Welkom</a:t>
            </a:r>
            <a:br>
              <a:rPr lang="nl-NL" sz="44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nl-NL" sz="44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-NL" sz="53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  <a:t>Presentatie concept-plan voor de toekomstige (sport)voorziening en ontmoetingsplek in Harreveld</a:t>
            </a:r>
            <a:br>
              <a:rPr lang="nl-NL" sz="1800">
                <a:latin typeface="Arial"/>
                <a:ea typeface="Arial"/>
                <a:cs typeface="Arial"/>
                <a:sym typeface="Arial"/>
              </a:rPr>
            </a:br>
            <a:r>
              <a:rPr lang="nl-NL" sz="1800" b="1">
                <a:solidFill>
                  <a:srgbClr val="37B83D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nl-NL" sz="18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grpSp>
        <p:nvGrpSpPr>
          <p:cNvPr id="76" name="Google Shape;76;p1"/>
          <p:cNvGrpSpPr/>
          <p:nvPr/>
        </p:nvGrpSpPr>
        <p:grpSpPr>
          <a:xfrm>
            <a:off x="2648625" y="11235991"/>
            <a:ext cx="13483406" cy="1934327"/>
            <a:chOff x="0" y="0"/>
            <a:chExt cx="6946265" cy="981076"/>
          </a:xfrm>
        </p:grpSpPr>
        <p:pic>
          <p:nvPicPr>
            <p:cNvPr id="77" name="Google Shape;77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 txBox="1">
            <a:spLocks noGrp="1"/>
          </p:cNvSpPr>
          <p:nvPr>
            <p:ph type="subTitle" idx="1"/>
          </p:nvPr>
        </p:nvSpPr>
        <p:spPr>
          <a:xfrm>
            <a:off x="1503409" y="4994251"/>
            <a:ext cx="17211663" cy="739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188" name="Google Shape;188;p10"/>
          <p:cNvSpPr txBox="1">
            <a:spLocks noGrp="1"/>
          </p:cNvSpPr>
          <p:nvPr>
            <p:ph type="ctrTitle"/>
          </p:nvPr>
        </p:nvSpPr>
        <p:spPr>
          <a:xfrm>
            <a:off x="1511030" y="2406317"/>
            <a:ext cx="17204042" cy="80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Vlekkenplan ‘t Hach. Resultaat (3)</a:t>
            </a:r>
            <a:endParaRPr/>
          </a:p>
        </p:txBody>
      </p:sp>
      <p:pic>
        <p:nvPicPr>
          <p:cNvPr id="189" name="Google Shape;189;p10" descr="Afbeelding met tekst, elektronica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8576" y="3454208"/>
            <a:ext cx="11087560" cy="78288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10"/>
          <p:cNvGrpSpPr/>
          <p:nvPr/>
        </p:nvGrpSpPr>
        <p:grpSpPr>
          <a:xfrm>
            <a:off x="3030653" y="12103768"/>
            <a:ext cx="13483406" cy="1998609"/>
            <a:chOff x="0" y="0"/>
            <a:chExt cx="6946265" cy="981076"/>
          </a:xfrm>
        </p:grpSpPr>
        <p:pic>
          <p:nvPicPr>
            <p:cNvPr id="191" name="Google Shape;191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 txBox="1">
            <a:spLocks noGrp="1"/>
          </p:cNvSpPr>
          <p:nvPr>
            <p:ph type="subTitle" idx="1"/>
          </p:nvPr>
        </p:nvSpPr>
        <p:spPr>
          <a:xfrm>
            <a:off x="1503409" y="4066675"/>
            <a:ext cx="17211663" cy="717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3200"/>
              <a:buNone/>
            </a:pPr>
            <a:r>
              <a:rPr lang="nl-NL" sz="3200" b="1">
                <a:latin typeface="Calibri"/>
                <a:ea typeface="Calibri"/>
                <a:cs typeface="Calibri"/>
                <a:sym typeface="Calibri"/>
              </a:rPr>
              <a:t>	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4800"/>
              <a:buFont typeface="Calibri"/>
              <a:buChar char="-"/>
            </a:pPr>
            <a:r>
              <a:rPr lang="nl-NL" sz="4800" b="1">
                <a:latin typeface="Arial"/>
                <a:ea typeface="Arial"/>
                <a:cs typeface="Arial"/>
                <a:sym typeface="Arial"/>
              </a:rPr>
              <a:t>Niet genoeg ruimte beschikbaar rond ‘t Kempken		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4800"/>
              <a:buFont typeface="Calibri"/>
              <a:buChar char="-"/>
            </a:pPr>
            <a:r>
              <a:rPr lang="nl-NL" sz="4800" b="1">
                <a:latin typeface="Arial"/>
                <a:ea typeface="Arial"/>
                <a:cs typeface="Arial"/>
                <a:sym typeface="Arial"/>
              </a:rPr>
              <a:t>‘t Hach is minder goed bereikbaar voor auto’s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4800"/>
              <a:buFont typeface="Calibri"/>
              <a:buChar char="-"/>
            </a:pPr>
            <a:r>
              <a:rPr lang="nl-NL" sz="4800" b="1">
                <a:latin typeface="Arial"/>
                <a:ea typeface="Arial"/>
                <a:cs typeface="Arial"/>
                <a:sym typeface="Arial"/>
              </a:rPr>
              <a:t>Dorpshuis ‘t Kempken verplaatsen is jammer en geeft hogere kosten bij herbouw</a:t>
            </a:r>
            <a:endParaRPr sz="4800" b="1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4800"/>
              <a:buFont typeface="Calibri"/>
              <a:buChar char="-"/>
            </a:pPr>
            <a:r>
              <a:rPr lang="nl-NL" sz="4800" b="1">
                <a:latin typeface="Arial"/>
                <a:ea typeface="Arial"/>
                <a:cs typeface="Arial"/>
                <a:sym typeface="Arial"/>
              </a:rPr>
              <a:t>Flexibel zijn voor de toekomst. ‘t Hach meer mogelijkheden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4800"/>
              <a:buFont typeface="Calibri"/>
              <a:buChar char="-"/>
            </a:pPr>
            <a:r>
              <a:rPr lang="nl-NL" sz="4800" b="1">
                <a:latin typeface="Arial"/>
                <a:ea typeface="Arial"/>
                <a:cs typeface="Arial"/>
                <a:sym typeface="Arial"/>
              </a:rPr>
              <a:t>………….						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800"/>
              <a:buNone/>
            </a:pP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201" name="Google Shape;201;p11"/>
          <p:cNvSpPr txBox="1">
            <a:spLocks noGrp="1"/>
          </p:cNvSpPr>
          <p:nvPr>
            <p:ph type="ctrTitle"/>
          </p:nvPr>
        </p:nvSpPr>
        <p:spPr>
          <a:xfrm>
            <a:off x="1511030" y="2916197"/>
            <a:ext cx="17204042" cy="957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Voors en tegens. Resultaat (4)</a:t>
            </a:r>
            <a:endParaRPr/>
          </a:p>
        </p:txBody>
      </p:sp>
      <p:grpSp>
        <p:nvGrpSpPr>
          <p:cNvPr id="202" name="Google Shape;202;p11"/>
          <p:cNvGrpSpPr/>
          <p:nvPr/>
        </p:nvGrpSpPr>
        <p:grpSpPr>
          <a:xfrm>
            <a:off x="2672689" y="11245183"/>
            <a:ext cx="13483406" cy="2197518"/>
            <a:chOff x="0" y="0"/>
            <a:chExt cx="6946265" cy="981076"/>
          </a:xfrm>
        </p:grpSpPr>
        <p:pic>
          <p:nvPicPr>
            <p:cNvPr id="203" name="Google Shape;20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 txBox="1">
            <a:spLocks noGrp="1"/>
          </p:cNvSpPr>
          <p:nvPr>
            <p:ph type="subTitle" idx="1"/>
          </p:nvPr>
        </p:nvSpPr>
        <p:spPr>
          <a:xfrm>
            <a:off x="1503409" y="4114801"/>
            <a:ext cx="17211663" cy="599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4000"/>
              <a:buNone/>
            </a:pPr>
            <a:r>
              <a:rPr lang="nl-NL" sz="4000" b="1"/>
              <a:t>2023: 	Opstellen Programma van Eisen met gedetailleerde investeringsraming, 	prognose exploitatie, plan voor versterking samenwerking 	verenigingen. Regie bij de gemeente.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000"/>
              <a:buNone/>
            </a:pPr>
            <a:r>
              <a:rPr lang="nl-NL" sz="4000" b="1"/>
              <a:t>2024: 	Besluitvorming Gemeente Oost Gelre en start ontwerpfase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000"/>
              <a:buNone/>
            </a:pPr>
            <a:r>
              <a:rPr lang="nl-NL" sz="4000" b="1"/>
              <a:t>2026:	Realisatie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000"/>
              <a:buNone/>
            </a:pPr>
            <a:r>
              <a:rPr lang="nl-NL" sz="4000" b="1"/>
              <a:t>	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213" name="Google Shape;213;p12"/>
          <p:cNvSpPr txBox="1">
            <a:spLocks noGrp="1"/>
          </p:cNvSpPr>
          <p:nvPr>
            <p:ph type="ctrTitle"/>
          </p:nvPr>
        </p:nvSpPr>
        <p:spPr>
          <a:xfrm>
            <a:off x="1511030" y="2916197"/>
            <a:ext cx="17204042" cy="78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Mogelijke vervolgstappen:</a:t>
            </a:r>
            <a:endParaRPr/>
          </a:p>
        </p:txBody>
      </p:sp>
      <p:grpSp>
        <p:nvGrpSpPr>
          <p:cNvPr id="214" name="Google Shape;214;p12"/>
          <p:cNvGrpSpPr/>
          <p:nvPr/>
        </p:nvGrpSpPr>
        <p:grpSpPr>
          <a:xfrm>
            <a:off x="2648625" y="11235991"/>
            <a:ext cx="13483406" cy="1934327"/>
            <a:chOff x="0" y="0"/>
            <a:chExt cx="6946265" cy="981076"/>
          </a:xfrm>
        </p:grpSpPr>
        <p:pic>
          <p:nvPicPr>
            <p:cNvPr id="215" name="Google Shape;215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>
            <a:spLocks noGrp="1"/>
          </p:cNvSpPr>
          <p:nvPr>
            <p:ph type="subTitle" idx="1"/>
          </p:nvPr>
        </p:nvSpPr>
        <p:spPr>
          <a:xfrm>
            <a:off x="1503409" y="4114801"/>
            <a:ext cx="17211663" cy="599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4000"/>
              <a:buFont typeface="Arial"/>
              <a:buChar char="-"/>
            </a:pPr>
            <a:r>
              <a:rPr lang="nl-NL" sz="4000" b="1"/>
              <a:t>Gelegenheid om vragen te stellen</a:t>
            </a:r>
            <a:endParaRPr/>
          </a:p>
          <a:p>
            <a:pPr marL="571500" lvl="0" indent="-5715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000"/>
              <a:buFont typeface="Arial"/>
              <a:buChar char="-"/>
            </a:pPr>
            <a:r>
              <a:rPr lang="nl-NL" sz="4000" b="1"/>
              <a:t>Vervolgbijeenkomst op … juni aanstaande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000"/>
              <a:buNone/>
            </a:pPr>
            <a:r>
              <a:rPr lang="nl-NL" sz="4000" b="1"/>
              <a:t>	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ctrTitle"/>
          </p:nvPr>
        </p:nvSpPr>
        <p:spPr>
          <a:xfrm>
            <a:off x="1511030" y="2916197"/>
            <a:ext cx="17204042" cy="78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Vragenronde</a:t>
            </a:r>
            <a:endParaRPr/>
          </a:p>
        </p:txBody>
      </p:sp>
      <p:grpSp>
        <p:nvGrpSpPr>
          <p:cNvPr id="226" name="Google Shape;226;p13"/>
          <p:cNvGrpSpPr/>
          <p:nvPr/>
        </p:nvGrpSpPr>
        <p:grpSpPr>
          <a:xfrm>
            <a:off x="2648625" y="11235991"/>
            <a:ext cx="13483406" cy="1934327"/>
            <a:chOff x="0" y="0"/>
            <a:chExt cx="6946265" cy="981076"/>
          </a:xfrm>
        </p:grpSpPr>
        <p:pic>
          <p:nvPicPr>
            <p:cNvPr id="227" name="Google Shape;227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>
            <a:spLocks noGrp="1"/>
          </p:cNvSpPr>
          <p:nvPr>
            <p:ph type="subTitle" idx="1"/>
          </p:nvPr>
        </p:nvSpPr>
        <p:spPr>
          <a:xfrm>
            <a:off x="1503409" y="4114801"/>
            <a:ext cx="17211663" cy="599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4000"/>
              <a:buNone/>
            </a:pPr>
            <a:r>
              <a:rPr lang="nl-NL" sz="4000" b="1"/>
              <a:t>Bedankt voor uw aanwezigheid en reacties!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000"/>
              <a:buNone/>
            </a:pPr>
            <a:r>
              <a:rPr lang="nl-NL" sz="4000" b="1"/>
              <a:t>	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ctrTitle"/>
          </p:nvPr>
        </p:nvSpPr>
        <p:spPr>
          <a:xfrm>
            <a:off x="1511030" y="2916197"/>
            <a:ext cx="17204042" cy="78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Afsluiting</a:t>
            </a:r>
            <a:endParaRPr/>
          </a:p>
        </p:txBody>
      </p:sp>
      <p:grpSp>
        <p:nvGrpSpPr>
          <p:cNvPr id="238" name="Google Shape;238;p14"/>
          <p:cNvGrpSpPr/>
          <p:nvPr/>
        </p:nvGrpSpPr>
        <p:grpSpPr>
          <a:xfrm>
            <a:off x="2648625" y="11235991"/>
            <a:ext cx="13483406" cy="1934327"/>
            <a:chOff x="0" y="0"/>
            <a:chExt cx="6946265" cy="981076"/>
          </a:xfrm>
        </p:grpSpPr>
        <p:pic>
          <p:nvPicPr>
            <p:cNvPr id="239" name="Google Shape;239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03400" y="2556951"/>
            <a:ext cx="17211600" cy="8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ct val="109090"/>
              <a:buFont typeface="Gill Sans"/>
              <a:buAutoNum type="arabicPeriod"/>
            </a:pP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Gill Sans"/>
              <a:buAutoNum type="arabicPeriod"/>
            </a:pPr>
            <a:r>
              <a:rPr lang="nl-NL" sz="4800" b="1"/>
              <a:t> Aanleiding project TVH door Patrick Taken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Gill Sans"/>
              <a:buAutoNum type="arabicPeriod"/>
            </a:pPr>
            <a:r>
              <a:rPr lang="nl-NL" sz="4800" b="1"/>
              <a:t> Het concept-plan/conclusie initiatiefnemers door Jos Hulshorst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Gill Sans"/>
              <a:buAutoNum type="arabicPeriod"/>
            </a:pPr>
            <a:r>
              <a:rPr lang="nl-NL" sz="4800" b="1"/>
              <a:t> Toelichting onderzoek door Lowy Hulshof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Gill Sans"/>
              <a:buAutoNum type="arabicPeriod"/>
            </a:pPr>
            <a:r>
              <a:rPr lang="nl-NL" sz="4800" b="1"/>
              <a:t> Resultaten onderzoek door Benny Storkhorst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Gill Sans"/>
              <a:buAutoNum type="arabicPeriod"/>
            </a:pPr>
            <a:r>
              <a:rPr lang="nl-NL" sz="4800" b="1"/>
              <a:t> Mogelijke vervolgstappen door Theo Krabben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Gill Sans"/>
              <a:buAutoNum type="arabicPeriod"/>
            </a:pPr>
            <a:r>
              <a:rPr lang="nl-NL" sz="4800" b="1"/>
              <a:t> Vragen en antwoorden Menno Schermer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Gill Sans"/>
              <a:buAutoNum type="arabicPeriod"/>
            </a:pPr>
            <a:r>
              <a:rPr lang="nl-NL" sz="4800" b="1"/>
              <a:t> Afsluiting door Jan de Mooy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 sz="3600"/>
          </a:p>
          <a:p>
            <a:pPr marL="723900" lvl="0" indent="-4953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Gill Sans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ctrTitle"/>
          </p:nvPr>
        </p:nvSpPr>
        <p:spPr>
          <a:xfrm>
            <a:off x="1044105" y="714996"/>
            <a:ext cx="172041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5400"/>
              <a:buFont typeface="Arial"/>
              <a:buNone/>
            </a:pPr>
            <a:r>
              <a:rPr lang="nl-NL" sz="5400"/>
              <a:t>Onderwerpen presentatie</a:t>
            </a:r>
            <a:endParaRPr/>
          </a:p>
        </p:txBody>
      </p:sp>
      <p:grpSp>
        <p:nvGrpSpPr>
          <p:cNvPr id="88" name="Google Shape;88;p2"/>
          <p:cNvGrpSpPr/>
          <p:nvPr/>
        </p:nvGrpSpPr>
        <p:grpSpPr>
          <a:xfrm>
            <a:off x="2648625" y="11917753"/>
            <a:ext cx="13483406" cy="1990751"/>
            <a:chOff x="0" y="0"/>
            <a:chExt cx="6946265" cy="981076"/>
          </a:xfrm>
        </p:grpSpPr>
        <p:pic>
          <p:nvPicPr>
            <p:cNvPr id="89" name="Google Shape;89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subTitle" idx="1"/>
          </p:nvPr>
        </p:nvSpPr>
        <p:spPr>
          <a:xfrm>
            <a:off x="1503409" y="4994250"/>
            <a:ext cx="17211663" cy="636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ctrTitle"/>
          </p:nvPr>
        </p:nvSpPr>
        <p:spPr>
          <a:xfrm>
            <a:off x="1511030" y="2916197"/>
            <a:ext cx="17204042" cy="51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Aanleiding</a:t>
            </a:r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2648625" y="11235991"/>
            <a:ext cx="13483406" cy="1934327"/>
            <a:chOff x="0" y="0"/>
            <a:chExt cx="6946265" cy="981076"/>
          </a:xfrm>
        </p:grpSpPr>
        <p:pic>
          <p:nvPicPr>
            <p:cNvPr id="101" name="Google Shape;10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" name="Google Shape;10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5812" y="3761540"/>
            <a:ext cx="16128038" cy="99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subTitle" idx="1"/>
          </p:nvPr>
        </p:nvSpPr>
        <p:spPr>
          <a:xfrm>
            <a:off x="1436970" y="4235116"/>
            <a:ext cx="17211663" cy="82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Alle voorzieningen op één plek in het dorp; het programma van wensen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Calibri"/>
              <a:buChar char="-"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multifunctioneel, duurzaam, clubhuis met dorpshuis-functies, sportzaal in twee delen, kantine, keuken, terras ,sanitaire voorzieningen, wasruimte, multifunctionele (flexibele) vergaderruimte(n), kantoorruimte/flexwerken en ruimte voor naschoolse opvang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-   2 voetbalvelden, voetbalkooi, twee tennisbanen. Voldoende kleedkamers</a:t>
            </a:r>
            <a:endParaRPr sz="96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Calibri"/>
              <a:buChar char="-"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Twee beachsport-velden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Calibri"/>
              <a:buChar char="-"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Speelvoorzieningen, buitenfitness en jeu de boules-banen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Calibri"/>
              <a:buChar char="-"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Dorpstuin met tuinhuis voor ontmoeting (huiskamer van het dorp) in parkachtige omgeving 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Calibri"/>
              <a:buChar char="-"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extra parkeerplaatsen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Calibri"/>
              <a:buChar char="-"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diverse extra bergruimtes en TD werkplaats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Font typeface="Calibri"/>
              <a:buChar char="-"/>
            </a:pPr>
            <a:r>
              <a:rPr lang="nl-NL" sz="9600">
                <a:latin typeface="Arial"/>
                <a:ea typeface="Arial"/>
                <a:cs typeface="Arial"/>
                <a:sym typeface="Arial"/>
              </a:rPr>
              <a:t>schietbanen voor de vereniging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ct val="100000"/>
              <a:buNone/>
            </a:pP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ctrTitle"/>
          </p:nvPr>
        </p:nvSpPr>
        <p:spPr>
          <a:xfrm>
            <a:off x="1511030" y="2598820"/>
            <a:ext cx="17204042" cy="11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Het concept-plan (1)</a:t>
            </a:r>
            <a:endParaRPr/>
          </a:p>
        </p:txBody>
      </p:sp>
      <p:grpSp>
        <p:nvGrpSpPr>
          <p:cNvPr id="113" name="Google Shape;113;p4"/>
          <p:cNvGrpSpPr/>
          <p:nvPr/>
        </p:nvGrpSpPr>
        <p:grpSpPr>
          <a:xfrm>
            <a:off x="3081762" y="12272211"/>
            <a:ext cx="13483406" cy="2341897"/>
            <a:chOff x="0" y="0"/>
            <a:chExt cx="6946265" cy="981076"/>
          </a:xfrm>
        </p:grpSpPr>
        <p:pic>
          <p:nvPicPr>
            <p:cNvPr id="114" name="Google Shape;11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1503409" y="3826042"/>
            <a:ext cx="17211663" cy="401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endParaRPr sz="3600"/>
          </a:p>
          <a:p>
            <a:pPr marL="457200" lvl="0" indent="-24765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Font typeface="Arial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ctrTitle"/>
          </p:nvPr>
        </p:nvSpPr>
        <p:spPr>
          <a:xfrm>
            <a:off x="1511030" y="2334127"/>
            <a:ext cx="17204042" cy="74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Het concept-plan (2)</a:t>
            </a:r>
            <a:endParaRPr/>
          </a:p>
        </p:txBody>
      </p:sp>
      <p:grpSp>
        <p:nvGrpSpPr>
          <p:cNvPr id="125" name="Google Shape;125;p5"/>
          <p:cNvGrpSpPr/>
          <p:nvPr/>
        </p:nvGrpSpPr>
        <p:grpSpPr>
          <a:xfrm>
            <a:off x="4027632" y="12925829"/>
            <a:ext cx="13483406" cy="1801614"/>
            <a:chOff x="0" y="0"/>
            <a:chExt cx="6946265" cy="981076"/>
          </a:xfrm>
        </p:grpSpPr>
        <p:pic>
          <p:nvPicPr>
            <p:cNvPr id="126" name="Google Shape;12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" name="Google Shape;130;p5"/>
          <p:cNvSpPr txBox="1"/>
          <p:nvPr/>
        </p:nvSpPr>
        <p:spPr>
          <a:xfrm>
            <a:off x="4066674" y="5727032"/>
            <a:ext cx="184731" cy="62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49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5736" y="3275286"/>
            <a:ext cx="13788189" cy="9138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subTitle" idx="1"/>
          </p:nvPr>
        </p:nvSpPr>
        <p:spPr>
          <a:xfrm>
            <a:off x="1503409" y="4114801"/>
            <a:ext cx="17211663" cy="599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r>
              <a:rPr lang="nl-NL"/>
              <a:t>	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ctrTitle"/>
          </p:nvPr>
        </p:nvSpPr>
        <p:spPr>
          <a:xfrm>
            <a:off x="1511030" y="2916197"/>
            <a:ext cx="17204042" cy="78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Reacties van de initiatiefnemers:</a:t>
            </a:r>
            <a:endParaRPr/>
          </a:p>
        </p:txBody>
      </p:sp>
      <p:grpSp>
        <p:nvGrpSpPr>
          <p:cNvPr id="139" name="Google Shape;139;p6"/>
          <p:cNvGrpSpPr/>
          <p:nvPr/>
        </p:nvGrpSpPr>
        <p:grpSpPr>
          <a:xfrm>
            <a:off x="2648625" y="11235991"/>
            <a:ext cx="13483406" cy="1934327"/>
            <a:chOff x="0" y="0"/>
            <a:chExt cx="6946265" cy="981076"/>
          </a:xfrm>
        </p:grpSpPr>
        <p:pic>
          <p:nvPicPr>
            <p:cNvPr id="140" name="Google Shape;140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" name="Google Shape;14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00973" y="4653381"/>
            <a:ext cx="9957715" cy="53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subTitle" idx="1"/>
          </p:nvPr>
        </p:nvSpPr>
        <p:spPr>
          <a:xfrm>
            <a:off x="1503409" y="3826042"/>
            <a:ext cx="17211663" cy="707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r>
              <a:rPr lang="nl-NL" sz="3600" b="1"/>
              <a:t>1. Opdracht aan de werkgroep</a:t>
            </a:r>
            <a:endParaRPr/>
          </a:p>
          <a:p>
            <a:pPr marL="742950" lvl="0" indent="-74295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AutoNum type="alphaLcPeriod"/>
            </a:pPr>
            <a:r>
              <a:rPr lang="nl-NL" sz="3600"/>
              <a:t>Stel een visie op voor de toekomst van de Harreveldse verenigingen</a:t>
            </a:r>
            <a:endParaRPr/>
          </a:p>
          <a:p>
            <a:pPr marL="742950" lvl="0" indent="-74295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AutoNum type="alphaLcPeriod"/>
            </a:pPr>
            <a:r>
              <a:rPr lang="nl-NL" sz="3600"/>
              <a:t>Hoe kunnen de voorzieningen van ‘t Kempken en ‘t Hach worden samengevoegd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r>
              <a:rPr lang="nl-NL" sz="3600" b="1"/>
              <a:t>2. Enquête onder besturen verenigingen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r>
              <a:rPr lang="nl-NL" sz="3600" b="1"/>
              <a:t>3. Een ‘Programma van Wensen’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r>
              <a:rPr lang="nl-NL" sz="3600" b="1"/>
              <a:t>4. ‘Vlekkenplannen’ (ruimtelijke inpassing)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r>
              <a:rPr lang="nl-NL" sz="3600" b="1"/>
              <a:t>5. Afwegingen-matrix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r>
              <a:rPr lang="nl-NL" sz="3600" b="1"/>
              <a:t>6. Eerste Investeringsraming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ctrTitle"/>
          </p:nvPr>
        </p:nvSpPr>
        <p:spPr>
          <a:xfrm>
            <a:off x="1511030" y="2916197"/>
            <a:ext cx="17204042" cy="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Toelichting onderzoek</a:t>
            </a:r>
            <a:endParaRPr/>
          </a:p>
        </p:txBody>
      </p:sp>
      <p:grpSp>
        <p:nvGrpSpPr>
          <p:cNvPr id="152" name="Google Shape;152;p7"/>
          <p:cNvGrpSpPr/>
          <p:nvPr/>
        </p:nvGrpSpPr>
        <p:grpSpPr>
          <a:xfrm>
            <a:off x="2648625" y="11235991"/>
            <a:ext cx="13483406" cy="1934327"/>
            <a:chOff x="0" y="0"/>
            <a:chExt cx="6946265" cy="981076"/>
          </a:xfrm>
        </p:grpSpPr>
        <p:pic>
          <p:nvPicPr>
            <p:cNvPr id="153" name="Google Shape;153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 txBox="1">
            <a:spLocks noGrp="1"/>
          </p:cNvSpPr>
          <p:nvPr>
            <p:ph type="subTitle" idx="1"/>
          </p:nvPr>
        </p:nvSpPr>
        <p:spPr>
          <a:xfrm>
            <a:off x="1503409" y="4066675"/>
            <a:ext cx="17211663" cy="717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23900" lvl="0" indent="-723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4400"/>
              <a:buFont typeface="Gill Sans"/>
              <a:buAutoNum type="arabicPeriod"/>
            </a:pPr>
            <a:r>
              <a:rPr lang="nl-NL" sz="4400" b="1">
                <a:latin typeface="Arial"/>
                <a:ea typeface="Arial"/>
                <a:cs typeface="Arial"/>
                <a:sym typeface="Arial"/>
              </a:rPr>
              <a:t>50 verzonden vragenlijsten. 34 ingevuld retour ontvangen.</a:t>
            </a:r>
            <a:endParaRPr/>
          </a:p>
          <a:p>
            <a:pPr marL="723900" lvl="0" indent="-7239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400"/>
              <a:buFont typeface="Gill Sans"/>
              <a:buAutoNum type="arabicPeriod"/>
            </a:pPr>
            <a:r>
              <a:rPr lang="nl-NL" sz="4400" b="1">
                <a:latin typeface="Arial"/>
                <a:ea typeface="Arial"/>
                <a:cs typeface="Arial"/>
                <a:sym typeface="Arial"/>
              </a:rPr>
              <a:t>De helft van de verenigingen heeft zorgen over gebruik en exploitatie van de accommodatie in de toekomst.</a:t>
            </a:r>
            <a:endParaRPr sz="4400" b="1">
              <a:latin typeface="Arial"/>
              <a:ea typeface="Arial"/>
              <a:cs typeface="Arial"/>
              <a:sym typeface="Arial"/>
            </a:endParaRPr>
          </a:p>
          <a:p>
            <a:pPr marL="723900" lvl="0" indent="-7239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400"/>
              <a:buFont typeface="Gill Sans"/>
              <a:buAutoNum type="arabicPeriod"/>
            </a:pPr>
            <a:r>
              <a:rPr lang="nl-NL" sz="4400" b="1">
                <a:latin typeface="Arial"/>
                <a:ea typeface="Arial"/>
                <a:cs typeface="Arial"/>
                <a:sym typeface="Arial"/>
              </a:rPr>
              <a:t>Bundelen van accommodaties is efficiënt en stimuleert samenwerking</a:t>
            </a:r>
            <a:endParaRPr sz="4400" b="1">
              <a:latin typeface="Arial"/>
              <a:ea typeface="Arial"/>
              <a:cs typeface="Arial"/>
              <a:sym typeface="Arial"/>
            </a:endParaRPr>
          </a:p>
          <a:p>
            <a:pPr marL="723900" lvl="0" indent="-7239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4400"/>
              <a:buFont typeface="Gill Sans"/>
              <a:buAutoNum type="arabicPeriod"/>
            </a:pPr>
            <a:r>
              <a:rPr lang="nl-NL" sz="4400" b="1">
                <a:latin typeface="Arial"/>
                <a:ea typeface="Arial"/>
                <a:cs typeface="Arial"/>
                <a:sym typeface="Arial"/>
              </a:rPr>
              <a:t>Verbind accommodaties met bestaande voorzieningen; school, kerk, speelplek en  commerciële aanbieders</a:t>
            </a:r>
            <a:endParaRPr/>
          </a:p>
          <a:p>
            <a:pPr marL="723900" lvl="0" indent="-5207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200"/>
              <a:buFont typeface="Gill Sans"/>
              <a:buNone/>
            </a:pPr>
            <a:endParaRPr sz="3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163" name="Google Shape;163;p8"/>
          <p:cNvSpPr txBox="1">
            <a:spLocks noGrp="1"/>
          </p:cNvSpPr>
          <p:nvPr>
            <p:ph type="ctrTitle"/>
          </p:nvPr>
        </p:nvSpPr>
        <p:spPr>
          <a:xfrm>
            <a:off x="1511030" y="2916197"/>
            <a:ext cx="17204042" cy="957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Enquête verenigingen.</a:t>
            </a:r>
            <a:endParaRPr/>
          </a:p>
        </p:txBody>
      </p:sp>
      <p:grpSp>
        <p:nvGrpSpPr>
          <p:cNvPr id="164" name="Google Shape;164;p8"/>
          <p:cNvGrpSpPr/>
          <p:nvPr/>
        </p:nvGrpSpPr>
        <p:grpSpPr>
          <a:xfrm>
            <a:off x="2672689" y="11245183"/>
            <a:ext cx="13483406" cy="2197518"/>
            <a:chOff x="0" y="0"/>
            <a:chExt cx="6946265" cy="981076"/>
          </a:xfrm>
        </p:grpSpPr>
        <p:pic>
          <p:nvPicPr>
            <p:cNvPr id="165" name="Google Shape;16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 txBox="1">
            <a:spLocks noGrp="1"/>
          </p:cNvSpPr>
          <p:nvPr>
            <p:ph type="subTitle" idx="1"/>
          </p:nvPr>
        </p:nvSpPr>
        <p:spPr>
          <a:xfrm>
            <a:off x="1503409" y="4994250"/>
            <a:ext cx="17211663" cy="92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1C38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079"/>
              </a:spcBef>
              <a:spcAft>
                <a:spcPts val="0"/>
              </a:spcAft>
              <a:buClr>
                <a:srgbClr val="1D1C38"/>
              </a:buClr>
              <a:buSzPts val="3300"/>
              <a:buNone/>
            </a:pPr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ctrTitle"/>
          </p:nvPr>
        </p:nvSpPr>
        <p:spPr>
          <a:xfrm>
            <a:off x="1511030" y="2502569"/>
            <a:ext cx="17204042" cy="81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B83D"/>
              </a:buClr>
              <a:buSzPts val="4200"/>
              <a:buFont typeface="Arial"/>
              <a:buNone/>
            </a:pPr>
            <a:r>
              <a:rPr lang="nl-NL" sz="4200"/>
              <a:t>Vlekkenplan ‘t Kempken. Resultaat (2)</a:t>
            </a:r>
            <a:endParaRPr/>
          </a:p>
        </p:txBody>
      </p:sp>
      <p:pic>
        <p:nvPicPr>
          <p:cNvPr id="176" name="Google Shape;176;p9" descr="Afbeelding met kaa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0797" y="3415178"/>
            <a:ext cx="11738067" cy="82889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9"/>
          <p:cNvGrpSpPr/>
          <p:nvPr/>
        </p:nvGrpSpPr>
        <p:grpSpPr>
          <a:xfrm>
            <a:off x="2768941" y="12039065"/>
            <a:ext cx="13483406" cy="1934327"/>
            <a:chOff x="0" y="0"/>
            <a:chExt cx="6946265" cy="981076"/>
          </a:xfrm>
        </p:grpSpPr>
        <p:pic>
          <p:nvPicPr>
            <p:cNvPr id="178" name="Google Shape;178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4770"/>
              <a:ext cx="1123163" cy="84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4445" y="120651"/>
              <a:ext cx="2065020" cy="86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03295" y="1"/>
              <a:ext cx="1182789" cy="91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55845" y="0"/>
              <a:ext cx="2090420" cy="8570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Treem_Kleuren">
      <a:dk1>
        <a:srgbClr val="37B83E"/>
      </a:dk1>
      <a:lt1>
        <a:srgbClr val="FFFFFF"/>
      </a:lt1>
      <a:dk2>
        <a:srgbClr val="1D1C37"/>
      </a:dk2>
      <a:lt2>
        <a:srgbClr val="E5E5E9"/>
      </a:lt2>
      <a:accent1>
        <a:srgbClr val="39B83D"/>
      </a:accent1>
      <a:accent2>
        <a:srgbClr val="95D28F"/>
      </a:accent2>
      <a:accent3>
        <a:srgbClr val="1D1B38"/>
      </a:accent3>
      <a:accent4>
        <a:srgbClr val="D6D6E6"/>
      </a:accent4>
      <a:accent5>
        <a:srgbClr val="00D0FF"/>
      </a:accent5>
      <a:accent6>
        <a:srgbClr val="82DFFC"/>
      </a:accent6>
      <a:hlink>
        <a:srgbClr val="D2F3FE"/>
      </a:hlink>
      <a:folHlink>
        <a:srgbClr val="37B83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Aangepast</PresentationFormat>
  <Paragraphs>111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Gill Sans</vt:lpstr>
      <vt:lpstr>Gill Sans MT</vt:lpstr>
      <vt:lpstr>Arial</vt:lpstr>
      <vt:lpstr>Calibri</vt:lpstr>
      <vt:lpstr>Kantoorthema</vt:lpstr>
      <vt:lpstr>     Welkom  Presentatie concept-plan voor de toekomstige (sport)voorziening en ontmoetingsplek in Harreveld   </vt:lpstr>
      <vt:lpstr>Onderwerpen presentatie</vt:lpstr>
      <vt:lpstr>Aanleiding</vt:lpstr>
      <vt:lpstr>Het concept-plan (1)</vt:lpstr>
      <vt:lpstr>Het concept-plan (2)</vt:lpstr>
      <vt:lpstr>Reacties van de initiatiefnemers:</vt:lpstr>
      <vt:lpstr>Toelichting onderzoek</vt:lpstr>
      <vt:lpstr>Enquête verenigingen.</vt:lpstr>
      <vt:lpstr>Vlekkenplan ‘t Kempken. Resultaat (2)</vt:lpstr>
      <vt:lpstr>Vlekkenplan ‘t Hach. Resultaat (3)</vt:lpstr>
      <vt:lpstr>Voors en tegens. Resultaat (4)</vt:lpstr>
      <vt:lpstr>Mogelijke vervolgstappen:</vt:lpstr>
      <vt:lpstr>Vragenronde</vt:lpstr>
      <vt:lpstr>Afsluiting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Welkom  Presentatie concept-plan voor de toekomstige (sport)voorziening en ontmoetingsplek in Harreveld   </dc:title>
  <dc:creator>Mark Bennenbroek</dc:creator>
  <cp:lastModifiedBy>Esther van het Reve</cp:lastModifiedBy>
  <cp:revision>1</cp:revision>
  <dcterms:created xsi:type="dcterms:W3CDTF">2019-11-06T08:54:24Z</dcterms:created>
  <dcterms:modified xsi:type="dcterms:W3CDTF">2023-11-13T19:25:20Z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0x0101001B7B7EB65DB3344E8683E17B7D23553B</vt:lpwstr>
  </property>
</Properties>
</file>