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60" r:id="rId5"/>
    <p:sldId id="273" r:id="rId6"/>
    <p:sldId id="275" r:id="rId7"/>
    <p:sldId id="274" r:id="rId8"/>
    <p:sldId id="279" r:id="rId9"/>
    <p:sldId id="281" r:id="rId10"/>
    <p:sldId id="282" r:id="rId11"/>
    <p:sldId id="287" r:id="rId12"/>
    <p:sldId id="258" r:id="rId13"/>
  </p:sldIdLst>
  <p:sldSz cx="9144000" cy="6858000" type="screen4x3"/>
  <p:notesSz cx="6794500" cy="100076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40"/>
    <a:srgbClr val="FFEEBD"/>
    <a:srgbClr val="85848A"/>
    <a:srgbClr val="474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B802C-BC0F-4817-B71A-7FEFD481D3C5}" v="1" dt="2019-01-08T14:39:05.8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076" autoAdjust="0"/>
  </p:normalViewPr>
  <p:slideViewPr>
    <p:cSldViewPr snapToGrid="0" showGuides="1">
      <p:cViewPr varScale="1">
        <p:scale>
          <a:sx n="86" d="100"/>
          <a:sy n="86" d="100"/>
        </p:scale>
        <p:origin x="1382" y="72"/>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78" d="100"/>
          <a:sy n="78" d="100"/>
        </p:scale>
        <p:origin x="32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Puister" userId="db978567-8e10-42fb-870a-8cda14d89745" providerId="ADAL" clId="{A611D144-37E7-49AD-A274-80962E240053}"/>
    <pc:docChg chg="modSld">
      <pc:chgData name="Charlotte Puister" userId="db978567-8e10-42fb-870a-8cda14d89745" providerId="ADAL" clId="{A611D144-37E7-49AD-A274-80962E240053}" dt="2018-11-20T12:57:38.531" v="17" actId="20577"/>
      <pc:docMkLst>
        <pc:docMk/>
      </pc:docMkLst>
      <pc:sldChg chg="modSp">
        <pc:chgData name="Charlotte Puister" userId="db978567-8e10-42fb-870a-8cda14d89745" providerId="ADAL" clId="{A611D144-37E7-49AD-A274-80962E240053}" dt="2018-11-20T12:57:38.531" v="17" actId="20577"/>
        <pc:sldMkLst>
          <pc:docMk/>
          <pc:sldMk cId="399669515" sldId="258"/>
        </pc:sldMkLst>
        <pc:spChg chg="mod">
          <ac:chgData name="Charlotte Puister" userId="db978567-8e10-42fb-870a-8cda14d89745" providerId="ADAL" clId="{A611D144-37E7-49AD-A274-80962E240053}" dt="2018-11-20T12:57:38.531" v="17" actId="20577"/>
          <ac:spMkLst>
            <pc:docMk/>
            <pc:sldMk cId="399669515" sldId="258"/>
            <ac:spMk id="3" creationId="{F3B684E7-396B-48E1-B65F-392979201446}"/>
          </ac:spMkLst>
        </pc:spChg>
      </pc:sldChg>
      <pc:sldChg chg="modSp">
        <pc:chgData name="Charlotte Puister" userId="db978567-8e10-42fb-870a-8cda14d89745" providerId="ADAL" clId="{A611D144-37E7-49AD-A274-80962E240053}" dt="2018-11-20T12:57:23.195" v="3" actId="20577"/>
        <pc:sldMkLst>
          <pc:docMk/>
          <pc:sldMk cId="1159596839" sldId="273"/>
        </pc:sldMkLst>
        <pc:spChg chg="mod">
          <ac:chgData name="Charlotte Puister" userId="db978567-8e10-42fb-870a-8cda14d89745" providerId="ADAL" clId="{A611D144-37E7-49AD-A274-80962E240053}" dt="2018-11-20T12:57:23.195" v="3" actId="20577"/>
          <ac:spMkLst>
            <pc:docMk/>
            <pc:sldMk cId="1159596839" sldId="273"/>
            <ac:spMk id="13" creationId="{5B513A11-0EFA-4A31-BA49-F0B060557829}"/>
          </ac:spMkLst>
        </pc:spChg>
      </pc:sldChg>
    </pc:docChg>
  </pc:docChgLst>
  <pc:docChgLst>
    <pc:chgData name="Charlotte Puister" userId="db978567-8e10-42fb-870a-8cda14d89745" providerId="ADAL" clId="{F80E4B2D-028B-4089-81AF-0866AF216C1C}"/>
    <pc:docChg chg="custSel delSld modSld">
      <pc:chgData name="Charlotte Puister" userId="db978567-8e10-42fb-870a-8cda14d89745" providerId="ADAL" clId="{F80E4B2D-028B-4089-81AF-0866AF216C1C}" dt="2018-11-08T10:23:55.869" v="65" actId="20577"/>
      <pc:docMkLst>
        <pc:docMk/>
      </pc:docMkLst>
      <pc:sldChg chg="modSp">
        <pc:chgData name="Charlotte Puister" userId="db978567-8e10-42fb-870a-8cda14d89745" providerId="ADAL" clId="{F80E4B2D-028B-4089-81AF-0866AF216C1C}" dt="2018-11-08T10:21:27.190" v="6" actId="20577"/>
        <pc:sldMkLst>
          <pc:docMk/>
          <pc:sldMk cId="1159596839" sldId="273"/>
        </pc:sldMkLst>
        <pc:spChg chg="mod">
          <ac:chgData name="Charlotte Puister" userId="db978567-8e10-42fb-870a-8cda14d89745" providerId="ADAL" clId="{F80E4B2D-028B-4089-81AF-0866AF216C1C}" dt="2018-11-08T10:21:27.190" v="6" actId="20577"/>
          <ac:spMkLst>
            <pc:docMk/>
            <pc:sldMk cId="1159596839" sldId="273"/>
            <ac:spMk id="13" creationId="{5B513A11-0EFA-4A31-BA49-F0B060557829}"/>
          </ac:spMkLst>
        </pc:spChg>
      </pc:sldChg>
      <pc:sldChg chg="modSp">
        <pc:chgData name="Charlotte Puister" userId="db978567-8e10-42fb-870a-8cda14d89745" providerId="ADAL" clId="{F80E4B2D-028B-4089-81AF-0866AF216C1C}" dt="2018-11-08T10:21:55.388" v="16" actId="20577"/>
        <pc:sldMkLst>
          <pc:docMk/>
          <pc:sldMk cId="3506010392" sldId="279"/>
        </pc:sldMkLst>
        <pc:spChg chg="mod">
          <ac:chgData name="Charlotte Puister" userId="db978567-8e10-42fb-870a-8cda14d89745" providerId="ADAL" clId="{F80E4B2D-028B-4089-81AF-0866AF216C1C}" dt="2018-11-08T10:21:55.388" v="16" actId="20577"/>
          <ac:spMkLst>
            <pc:docMk/>
            <pc:sldMk cId="3506010392" sldId="279"/>
            <ac:spMk id="6" creationId="{E701464A-F840-4A86-A83D-76679EF7C991}"/>
          </ac:spMkLst>
        </pc:spChg>
      </pc:sldChg>
      <pc:sldChg chg="modSp">
        <pc:chgData name="Charlotte Puister" userId="db978567-8e10-42fb-870a-8cda14d89745" providerId="ADAL" clId="{F80E4B2D-028B-4089-81AF-0866AF216C1C}" dt="2018-11-08T10:23:55.869" v="65" actId="20577"/>
        <pc:sldMkLst>
          <pc:docMk/>
          <pc:sldMk cId="1551062743" sldId="281"/>
        </pc:sldMkLst>
        <pc:spChg chg="mod ord">
          <ac:chgData name="Charlotte Puister" userId="db978567-8e10-42fb-870a-8cda14d89745" providerId="ADAL" clId="{F80E4B2D-028B-4089-81AF-0866AF216C1C}" dt="2018-11-08T10:23:55.869" v="65" actId="20577"/>
          <ac:spMkLst>
            <pc:docMk/>
            <pc:sldMk cId="1551062743" sldId="281"/>
            <ac:spMk id="8" creationId="{F913FA7F-B249-48DE-838D-C4F5B51C7AF6}"/>
          </ac:spMkLst>
        </pc:spChg>
        <pc:picChg chg="mod ord">
          <ac:chgData name="Charlotte Puister" userId="db978567-8e10-42fb-870a-8cda14d89745" providerId="ADAL" clId="{F80E4B2D-028B-4089-81AF-0866AF216C1C}" dt="2018-11-08T10:22:43.598" v="30" actId="167"/>
          <ac:picMkLst>
            <pc:docMk/>
            <pc:sldMk cId="1551062743" sldId="281"/>
            <ac:picMk id="6" creationId="{AA2ECBE9-56CA-42B6-8CEE-49CF0A870B08}"/>
          </ac:picMkLst>
        </pc:picChg>
        <pc:picChg chg="ord">
          <ac:chgData name="Charlotte Puister" userId="db978567-8e10-42fb-870a-8cda14d89745" providerId="ADAL" clId="{F80E4B2D-028B-4089-81AF-0866AF216C1C}" dt="2018-11-08T10:22:57.767" v="37" actId="167"/>
          <ac:picMkLst>
            <pc:docMk/>
            <pc:sldMk cId="1551062743" sldId="281"/>
            <ac:picMk id="10" creationId="{D040A35D-3609-4853-B7B9-AB4FE93F13F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23DC845-BAC3-404A-A3C4-2471CA0A83E8}"/>
              </a:ext>
            </a:extLst>
          </p:cNvPr>
          <p:cNvSpPr>
            <a:spLocks noGrp="1"/>
          </p:cNvSpPr>
          <p:nvPr>
            <p:ph type="hdr" sz="quarter"/>
          </p:nvPr>
        </p:nvSpPr>
        <p:spPr>
          <a:xfrm>
            <a:off x="0" y="0"/>
            <a:ext cx="2944283" cy="50211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A13C58AF-C764-4E7D-8F80-61A1AC1E46E5}"/>
              </a:ext>
            </a:extLst>
          </p:cNvPr>
          <p:cNvSpPr>
            <a:spLocks noGrp="1"/>
          </p:cNvSpPr>
          <p:nvPr>
            <p:ph type="dt" sz="quarter" idx="1"/>
          </p:nvPr>
        </p:nvSpPr>
        <p:spPr>
          <a:xfrm>
            <a:off x="3848645" y="0"/>
            <a:ext cx="2944283" cy="502118"/>
          </a:xfrm>
          <a:prstGeom prst="rect">
            <a:avLst/>
          </a:prstGeom>
        </p:spPr>
        <p:txBody>
          <a:bodyPr vert="horz" lIns="91440" tIns="45720" rIns="91440" bIns="45720" rtlCol="0"/>
          <a:lstStyle>
            <a:lvl1pPr algn="r">
              <a:defRPr sz="1200"/>
            </a:lvl1pPr>
          </a:lstStyle>
          <a:p>
            <a:fld id="{110EBB3E-75B4-4051-AEE9-B09F2BE50482}" type="datetimeFigureOut">
              <a:rPr lang="nl-NL" smtClean="0"/>
              <a:t>8-1-2019</a:t>
            </a:fld>
            <a:endParaRPr lang="nl-NL" dirty="0"/>
          </a:p>
        </p:txBody>
      </p:sp>
      <p:sp>
        <p:nvSpPr>
          <p:cNvPr id="4" name="Tijdelijke aanduiding voor voettekst 3">
            <a:extLst>
              <a:ext uri="{FF2B5EF4-FFF2-40B4-BE49-F238E27FC236}">
                <a16:creationId xmlns:a16="http://schemas.microsoft.com/office/drawing/2014/main" id="{61D5B1A5-0B72-4447-B68B-D5454692FF86}"/>
              </a:ext>
            </a:extLst>
          </p:cNvPr>
          <p:cNvSpPr>
            <a:spLocks noGrp="1"/>
          </p:cNvSpPr>
          <p:nvPr>
            <p:ph type="ftr" sz="quarter" idx="2"/>
          </p:nvPr>
        </p:nvSpPr>
        <p:spPr>
          <a:xfrm>
            <a:off x="0" y="9505484"/>
            <a:ext cx="2944283" cy="50211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84FCB026-CC05-426E-B870-1F1C9FB35736}"/>
              </a:ext>
            </a:extLst>
          </p:cNvPr>
          <p:cNvSpPr>
            <a:spLocks noGrp="1"/>
          </p:cNvSpPr>
          <p:nvPr>
            <p:ph type="sldNum" sz="quarter" idx="3"/>
          </p:nvPr>
        </p:nvSpPr>
        <p:spPr>
          <a:xfrm>
            <a:off x="3848645" y="9505484"/>
            <a:ext cx="2944283" cy="502117"/>
          </a:xfrm>
          <a:prstGeom prst="rect">
            <a:avLst/>
          </a:prstGeom>
        </p:spPr>
        <p:txBody>
          <a:bodyPr vert="horz" lIns="91440" tIns="45720" rIns="91440" bIns="45720" rtlCol="0" anchor="b"/>
          <a:lstStyle>
            <a:lvl1pPr algn="r">
              <a:defRPr sz="1200"/>
            </a:lvl1pPr>
          </a:lstStyle>
          <a:p>
            <a:fld id="{8C087E1D-7C93-4F40-ADAF-2B9C8E443672}" type="slidenum">
              <a:rPr lang="nl-NL" smtClean="0"/>
              <a:t>‹nr.›</a:t>
            </a:fld>
            <a:endParaRPr lang="nl-NL" dirty="0"/>
          </a:p>
        </p:txBody>
      </p:sp>
    </p:spTree>
    <p:extLst>
      <p:ext uri="{BB962C8B-B14F-4D97-AF65-F5344CB8AC3E}">
        <p14:creationId xmlns:p14="http://schemas.microsoft.com/office/powerpoint/2010/main" val="74452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50211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48645" y="0"/>
            <a:ext cx="2944283" cy="502118"/>
          </a:xfrm>
          <a:prstGeom prst="rect">
            <a:avLst/>
          </a:prstGeom>
        </p:spPr>
        <p:txBody>
          <a:bodyPr vert="horz" lIns="91440" tIns="45720" rIns="91440" bIns="45720" rtlCol="0"/>
          <a:lstStyle>
            <a:lvl1pPr algn="r">
              <a:defRPr sz="1200"/>
            </a:lvl1pPr>
          </a:lstStyle>
          <a:p>
            <a:fld id="{11CA8FBC-22A5-47E7-869C-6836BD4BC8BE}" type="datetimeFigureOut">
              <a:rPr lang="nl-NL" smtClean="0"/>
              <a:t>8-1-2019</a:t>
            </a:fld>
            <a:endParaRPr lang="nl-NL" dirty="0"/>
          </a:p>
        </p:txBody>
      </p:sp>
      <p:sp>
        <p:nvSpPr>
          <p:cNvPr id="4" name="Tijdelijke aanduiding voor dia-afbeelding 3"/>
          <p:cNvSpPr>
            <a:spLocks noGrp="1" noRot="1" noChangeAspect="1"/>
          </p:cNvSpPr>
          <p:nvPr>
            <p:ph type="sldImg" idx="2"/>
          </p:nvPr>
        </p:nvSpPr>
        <p:spPr>
          <a:xfrm>
            <a:off x="569913" y="723900"/>
            <a:ext cx="5654675" cy="42418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837070" y="5208348"/>
            <a:ext cx="5120360" cy="4084498"/>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05484"/>
            <a:ext cx="2944283" cy="50211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48645" y="9505484"/>
            <a:ext cx="2944283" cy="502117"/>
          </a:xfrm>
          <a:prstGeom prst="rect">
            <a:avLst/>
          </a:prstGeom>
        </p:spPr>
        <p:txBody>
          <a:bodyPr vert="horz" lIns="91440" tIns="45720" rIns="91440" bIns="45720" rtlCol="0" anchor="b"/>
          <a:lstStyle>
            <a:lvl1pPr algn="r">
              <a:defRPr sz="1200"/>
            </a:lvl1pPr>
          </a:lstStyle>
          <a:p>
            <a:fld id="{16025781-044A-4471-999D-D34A8E5FE6BA}" type="slidenum">
              <a:rPr lang="nl-NL" smtClean="0"/>
              <a:t>‹nr.›</a:t>
            </a:fld>
            <a:endParaRPr lang="nl-NL" dirty="0"/>
          </a:p>
        </p:txBody>
      </p:sp>
    </p:spTree>
    <p:extLst>
      <p:ext uri="{BB962C8B-B14F-4D97-AF65-F5344CB8AC3E}">
        <p14:creationId xmlns:p14="http://schemas.microsoft.com/office/powerpoint/2010/main" val="17296695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1</a:t>
            </a:fld>
            <a:endParaRPr lang="nl-NL" dirty="0"/>
          </a:p>
        </p:txBody>
      </p:sp>
    </p:spTree>
    <p:extLst>
      <p:ext uri="{BB962C8B-B14F-4D97-AF65-F5344CB8AC3E}">
        <p14:creationId xmlns:p14="http://schemas.microsoft.com/office/powerpoint/2010/main" val="255855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2</a:t>
            </a:fld>
            <a:endParaRPr lang="nl-NL" dirty="0"/>
          </a:p>
        </p:txBody>
      </p:sp>
    </p:spTree>
    <p:extLst>
      <p:ext uri="{BB962C8B-B14F-4D97-AF65-F5344CB8AC3E}">
        <p14:creationId xmlns:p14="http://schemas.microsoft.com/office/powerpoint/2010/main" val="13588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3</a:t>
            </a:fld>
            <a:endParaRPr lang="nl-NL" dirty="0"/>
          </a:p>
        </p:txBody>
      </p:sp>
    </p:spTree>
    <p:extLst>
      <p:ext uri="{BB962C8B-B14F-4D97-AF65-F5344CB8AC3E}">
        <p14:creationId xmlns:p14="http://schemas.microsoft.com/office/powerpoint/2010/main" val="356078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4</a:t>
            </a:fld>
            <a:endParaRPr lang="nl-NL" dirty="0"/>
          </a:p>
        </p:txBody>
      </p:sp>
    </p:spTree>
    <p:extLst>
      <p:ext uri="{BB962C8B-B14F-4D97-AF65-F5344CB8AC3E}">
        <p14:creationId xmlns:p14="http://schemas.microsoft.com/office/powerpoint/2010/main" val="46051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5</a:t>
            </a:fld>
            <a:endParaRPr lang="nl-NL" dirty="0"/>
          </a:p>
        </p:txBody>
      </p:sp>
    </p:spTree>
    <p:extLst>
      <p:ext uri="{BB962C8B-B14F-4D97-AF65-F5344CB8AC3E}">
        <p14:creationId xmlns:p14="http://schemas.microsoft.com/office/powerpoint/2010/main" val="356507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6</a:t>
            </a:fld>
            <a:endParaRPr lang="nl-NL" dirty="0"/>
          </a:p>
        </p:txBody>
      </p:sp>
    </p:spTree>
    <p:extLst>
      <p:ext uri="{BB962C8B-B14F-4D97-AF65-F5344CB8AC3E}">
        <p14:creationId xmlns:p14="http://schemas.microsoft.com/office/powerpoint/2010/main" val="3355655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7</a:t>
            </a:fld>
            <a:endParaRPr lang="nl-NL" dirty="0"/>
          </a:p>
        </p:txBody>
      </p:sp>
    </p:spTree>
    <p:extLst>
      <p:ext uri="{BB962C8B-B14F-4D97-AF65-F5344CB8AC3E}">
        <p14:creationId xmlns:p14="http://schemas.microsoft.com/office/powerpoint/2010/main" val="229699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8</a:t>
            </a:fld>
            <a:endParaRPr lang="nl-NL" dirty="0"/>
          </a:p>
        </p:txBody>
      </p:sp>
    </p:spTree>
    <p:extLst>
      <p:ext uri="{BB962C8B-B14F-4D97-AF65-F5344CB8AC3E}">
        <p14:creationId xmlns:p14="http://schemas.microsoft.com/office/powerpoint/2010/main" val="58204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68325" y="722313"/>
            <a:ext cx="5657850" cy="42433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6025781-044A-4471-999D-D34A8E5FE6BA}" type="slidenum">
              <a:rPr lang="nl-NL" smtClean="0"/>
              <a:t>9</a:t>
            </a:fld>
            <a:endParaRPr lang="nl-NL" dirty="0"/>
          </a:p>
        </p:txBody>
      </p:sp>
    </p:spTree>
    <p:extLst>
      <p:ext uri="{BB962C8B-B14F-4D97-AF65-F5344CB8AC3E}">
        <p14:creationId xmlns:p14="http://schemas.microsoft.com/office/powerpoint/2010/main" val="338574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3359682826"/>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2050"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0" y="1700213"/>
            <a:ext cx="9144000" cy="5157787"/>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2" name="Title 1"/>
          <p:cNvSpPr>
            <a:spLocks noGrp="1"/>
          </p:cNvSpPr>
          <p:nvPr>
            <p:ph type="ctrTitle" hasCustomPrompt="1"/>
          </p:nvPr>
        </p:nvSpPr>
        <p:spPr>
          <a:xfrm>
            <a:off x="576263" y="512174"/>
            <a:ext cx="7200000" cy="609398"/>
          </a:xfrm>
        </p:spPr>
        <p:txBody>
          <a:bodyPr anchor="t" anchorCtr="0">
            <a:normAutofit/>
          </a:bodyPr>
          <a:lstStyle>
            <a:lvl1pPr algn="l">
              <a:defRPr sz="4400" cap="none" baseline="0">
                <a:solidFill>
                  <a:schemeClr val="accent1"/>
                </a:solidFill>
              </a:defRPr>
            </a:lvl1pPr>
          </a:lstStyle>
          <a:p>
            <a:r>
              <a:rPr lang="nl-NL" dirty="0"/>
              <a:t>Presentatietitel</a:t>
            </a:r>
            <a:endParaRPr lang="en-US" dirty="0"/>
          </a:p>
        </p:txBody>
      </p:sp>
      <p:sp>
        <p:nvSpPr>
          <p:cNvPr id="3" name="Subtitle 2"/>
          <p:cNvSpPr>
            <a:spLocks noGrp="1"/>
          </p:cNvSpPr>
          <p:nvPr>
            <p:ph type="subTitle" idx="1" hasCustomPrompt="1"/>
          </p:nvPr>
        </p:nvSpPr>
        <p:spPr>
          <a:xfrm>
            <a:off x="576264" y="1242485"/>
            <a:ext cx="7200000" cy="275973"/>
          </a:xfrm>
        </p:spPr>
        <p:txBody>
          <a:bodyPr wrap="square">
            <a:normAutofit/>
          </a:bodyPr>
          <a:lstStyle>
            <a:lvl1pPr marL="0" indent="0" algn="l">
              <a:buNone/>
              <a:defRPr sz="180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endParaRPr lang="en-US" dirty="0"/>
          </a:p>
        </p:txBody>
      </p:sp>
      <p:sp>
        <p:nvSpPr>
          <p:cNvPr id="13" name="Tijdelijke aanduiding voor tekst 9">
            <a:extLst>
              <a:ext uri="{FF2B5EF4-FFF2-40B4-BE49-F238E27FC236}">
                <a16:creationId xmlns:a16="http://schemas.microsoft.com/office/drawing/2014/main" id="{C2B2B140-14AF-4DC5-92A2-7E5B878AC909}"/>
              </a:ext>
            </a:extLst>
          </p:cNvPr>
          <p:cNvSpPr>
            <a:spLocks noGrp="1"/>
          </p:cNvSpPr>
          <p:nvPr>
            <p:ph type="body" sz="quarter" idx="13" hasCustomPrompt="1"/>
          </p:nvPr>
        </p:nvSpPr>
        <p:spPr>
          <a:xfrm>
            <a:off x="576263" y="6437842"/>
            <a:ext cx="7560000" cy="160941"/>
          </a:xfrm>
        </p:spPr>
        <p:txBody>
          <a:bodyPr>
            <a:spAutoFit/>
          </a:bodyPr>
          <a:lstStyle>
            <a:lvl1pPr marL="0" indent="0">
              <a:buFont typeface="Arial" panose="020B0604020202020204" pitchFamily="34" charset="0"/>
              <a:buNone/>
              <a:defRPr sz="1050" cap="none" baseline="0">
                <a:solidFill>
                  <a:schemeClr val="tx1"/>
                </a:solidFill>
              </a:defRPr>
            </a:lvl1pPr>
          </a:lstStyle>
          <a:p>
            <a:pPr lvl="0"/>
            <a:r>
              <a:rPr lang="nl-NL" dirty="0"/>
              <a:t>Datum  |  naam medewerkers projectteam</a:t>
            </a:r>
          </a:p>
        </p:txBody>
      </p:sp>
      <p:pic>
        <p:nvPicPr>
          <p:cNvPr id="15" name="Afbeelding 14">
            <a:extLst>
              <a:ext uri="{FF2B5EF4-FFF2-40B4-BE49-F238E27FC236}">
                <a16:creationId xmlns:a16="http://schemas.microsoft.com/office/drawing/2014/main" id="{BD86ACCA-A113-474A-BF4A-6285815D5A7D}"/>
              </a:ext>
            </a:extLst>
          </p:cNvPr>
          <p:cNvPicPr>
            <a:picLocks noChangeAspect="1"/>
          </p:cNvPicPr>
          <p:nvPr userDrawn="1"/>
        </p:nvPicPr>
        <p:blipFill>
          <a:blip r:embed="rId6"/>
          <a:stretch>
            <a:fillRect/>
          </a:stretch>
        </p:blipFill>
        <p:spPr>
          <a:xfrm>
            <a:off x="8063754" y="575209"/>
            <a:ext cx="511921" cy="572554"/>
          </a:xfrm>
          <a:prstGeom prst="rect">
            <a:avLst/>
          </a:prstGeom>
        </p:spPr>
      </p:pic>
    </p:spTree>
    <p:extLst>
      <p:ext uri="{BB962C8B-B14F-4D97-AF65-F5344CB8AC3E}">
        <p14:creationId xmlns:p14="http://schemas.microsoft.com/office/powerpoint/2010/main" val="2553794876"/>
      </p:ext>
    </p:extLst>
  </p:cSld>
  <p:clrMapOvr>
    <a:masterClrMapping/>
  </p:clrMapOvr>
  <p:extLst mod="1">
    <p:ext uri="{DCECCB84-F9BA-43D5-87BE-67443E8EF086}">
      <p15:sldGuideLst xmlns:p15="http://schemas.microsoft.com/office/powerpoint/2012/main">
        <p15:guide id="1"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catie afbeelding en plattegrond Donker">
    <p:bg>
      <p:bgPr>
        <a:solidFill>
          <a:srgbClr val="85848A"/>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9218"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3" y="1125538"/>
            <a:ext cx="5400000" cy="3591605"/>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2" name="Titel 1">
            <a:extLst>
              <a:ext uri="{FF2B5EF4-FFF2-40B4-BE49-F238E27FC236}">
                <a16:creationId xmlns:a16="http://schemas.microsoft.com/office/drawing/2014/main" id="{D33A96FF-83AF-43AF-9A3F-2A7A492D1577}"/>
              </a:ext>
            </a:extLst>
          </p:cNvPr>
          <p:cNvSpPr>
            <a:spLocks noGrp="1"/>
          </p:cNvSpPr>
          <p:nvPr>
            <p:ph type="title" hasCustomPrompt="1"/>
          </p:nvPr>
        </p:nvSpPr>
        <p:spPr/>
        <p:txBody>
          <a:bodyPr/>
          <a:lstStyle>
            <a:lvl1pPr>
              <a:defRPr/>
            </a:lvl1pPr>
          </a:lstStyle>
          <a:p>
            <a:r>
              <a:rPr lang="nl-NL" dirty="0"/>
              <a:t>titel</a:t>
            </a:r>
          </a:p>
        </p:txBody>
      </p:sp>
      <p:sp>
        <p:nvSpPr>
          <p:cNvPr id="13" name="Tijdelijke aanduiding voor tekst 9">
            <a:extLst>
              <a:ext uri="{FF2B5EF4-FFF2-40B4-BE49-F238E27FC236}">
                <a16:creationId xmlns:a16="http://schemas.microsoft.com/office/drawing/2014/main" id="{D1054665-C933-4FF0-AC5B-CEDEC089A84D}"/>
              </a:ext>
            </a:extLst>
          </p:cNvPr>
          <p:cNvSpPr>
            <a:spLocks noGrp="1"/>
          </p:cNvSpPr>
          <p:nvPr>
            <p:ph type="body" sz="quarter" idx="14" hasCustomPrompt="1"/>
          </p:nvPr>
        </p:nvSpPr>
        <p:spPr>
          <a:xfrm>
            <a:off x="576938" y="4815484"/>
            <a:ext cx="5400000" cy="229935"/>
          </a:xfrm>
        </p:spPr>
        <p:txBody>
          <a:bodyPr>
            <a:norm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
        <p:nvSpPr>
          <p:cNvPr id="19" name="Tijdelijke aanduiding voor afbeelding 11">
            <a:extLst>
              <a:ext uri="{FF2B5EF4-FFF2-40B4-BE49-F238E27FC236}">
                <a16:creationId xmlns:a16="http://schemas.microsoft.com/office/drawing/2014/main" id="{5E3FD3AE-40EF-428C-95B0-CF6E8E9B40DB}"/>
              </a:ext>
            </a:extLst>
          </p:cNvPr>
          <p:cNvSpPr>
            <a:spLocks noGrp="1"/>
          </p:cNvSpPr>
          <p:nvPr>
            <p:ph type="pic" sz="quarter" idx="15" hasCustomPrompt="1"/>
          </p:nvPr>
        </p:nvSpPr>
        <p:spPr>
          <a:xfrm>
            <a:off x="6372225" y="1125538"/>
            <a:ext cx="2203450" cy="3591605"/>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20" name="Tijdelijke aanduiding voor tekst 9">
            <a:extLst>
              <a:ext uri="{FF2B5EF4-FFF2-40B4-BE49-F238E27FC236}">
                <a16:creationId xmlns:a16="http://schemas.microsoft.com/office/drawing/2014/main" id="{DFD31D94-CEC6-42AE-88D4-F4D059BBA25B}"/>
              </a:ext>
            </a:extLst>
          </p:cNvPr>
          <p:cNvSpPr>
            <a:spLocks noGrp="1"/>
          </p:cNvSpPr>
          <p:nvPr>
            <p:ph type="body" sz="quarter" idx="16" hasCustomPrompt="1"/>
          </p:nvPr>
        </p:nvSpPr>
        <p:spPr>
          <a:xfrm>
            <a:off x="6409414" y="4815484"/>
            <a:ext cx="2166261" cy="229935"/>
          </a:xfrm>
        </p:spPr>
        <p:txBody>
          <a:bodyPr>
            <a:norm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Tree>
    <p:extLst>
      <p:ext uri="{BB962C8B-B14F-4D97-AF65-F5344CB8AC3E}">
        <p14:creationId xmlns:p14="http://schemas.microsoft.com/office/powerpoint/2010/main" val="927139592"/>
      </p:ext>
    </p:extLst>
  </p:cSld>
  <p:clrMapOvr>
    <a:masterClrMapping/>
  </p:clrMapOvr>
  <p:extLst mod="1">
    <p:ext uri="{DCECCB84-F9BA-43D5-87BE-67443E8EF086}">
      <p15:sldGuideLst xmlns:p15="http://schemas.microsoft.com/office/powerpoint/2012/main">
        <p15:guide id="1" orient="horz" pos="709">
          <p15:clr>
            <a:srgbClr val="FBAE40"/>
          </p15:clr>
        </p15:guide>
        <p15:guide id="2" orient="horz" pos="3861">
          <p15:clr>
            <a:srgbClr val="FBAE40"/>
          </p15:clr>
        </p15:guide>
        <p15:guide id="4" pos="3765">
          <p15:clr>
            <a:srgbClr val="FBAE40"/>
          </p15:clr>
        </p15:guide>
        <p15:guide id="5" pos="40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9C1979B-CD1E-4C8D-B875-978343DE507C}"/>
              </a:ext>
            </a:extLst>
          </p:cNvPr>
          <p:cNvGraphicFramePr>
            <a:graphicFrameLocks noChangeAspect="1"/>
          </p:cNvGraphicFramePr>
          <p:nvPr userDrawn="1">
            <p:custDataLst>
              <p:tags r:id="rId2"/>
            </p:custDataLst>
            <p:extLst>
              <p:ext uri="{D42A27DB-BD31-4B8C-83A1-F6EECF244321}">
                <p14:modId xmlns:p14="http://schemas.microsoft.com/office/powerpoint/2010/main" val="1495857377"/>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0242" name="think-cell Slide" r:id="rId4" imgW="338" imgH="337" progId="TCLayout.ActiveDocument.1">
                  <p:embed/>
                </p:oleObj>
              </mc:Choice>
              <mc:Fallback>
                <p:oleObj name="think-cell Slide" r:id="rId4" imgW="338" imgH="337" progId="TCLayout.ActiveDocument.1">
                  <p:embed/>
                  <p:pic>
                    <p:nvPicPr>
                      <p:cNvPr id="4" name="Object 3" hidden="1">
                        <a:extLst>
                          <a:ext uri="{FF2B5EF4-FFF2-40B4-BE49-F238E27FC236}">
                            <a16:creationId xmlns:a16="http://schemas.microsoft.com/office/drawing/2014/main" id="{D9C1979B-CD1E-4C8D-B875-978343DE507C}"/>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nl-NL" dirty="0"/>
              <a:t>titel</a:t>
            </a:r>
            <a:endParaRPr lang="en-US" dirty="0"/>
          </a:p>
        </p:txBody>
      </p:sp>
      <p:sp>
        <p:nvSpPr>
          <p:cNvPr id="3" name="Content Placeholder 2"/>
          <p:cNvSpPr>
            <a:spLocks noGrp="1"/>
          </p:cNvSpPr>
          <p:nvPr>
            <p:ph idx="1"/>
          </p:nvPr>
        </p:nvSpPr>
        <p:spPr>
          <a:xfrm>
            <a:off x="576262" y="1509183"/>
            <a:ext cx="5400676" cy="4176183"/>
          </a:xfrm>
        </p:spPr>
        <p:txBody>
          <a:bodyPr/>
          <a:lstStyle>
            <a:lvl1pPr marL="0" indent="0">
              <a:buNone/>
              <a:defRPr/>
            </a:lvl1pPr>
            <a:lvl2pPr marL="177800" indent="-176213">
              <a:defRPr/>
            </a:lvl2pPr>
            <a:lvl3pPr marL="355600" indent="-182563">
              <a:defRPr/>
            </a:lvl3pPr>
            <a:lvl4pPr marL="533400" indent="-174625">
              <a:defRPr/>
            </a:lvl4pPr>
            <a:lvl5pPr marL="723900" indent="-182563">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31 oktober 2018  |  Ontwikkelkader Samen op Harreveld </a:t>
            </a:r>
            <a:endParaRPr lang="nl-NL" dirty="0"/>
          </a:p>
        </p:txBody>
      </p:sp>
      <p:sp>
        <p:nvSpPr>
          <p:cNvPr id="6" name="Slide Number Placeholder 5"/>
          <p:cNvSpPr>
            <a:spLocks noGrp="1"/>
          </p:cNvSpPr>
          <p:nvPr>
            <p:ph type="sldNum" sz="quarter" idx="12"/>
          </p:nvPr>
        </p:nvSpPr>
        <p:spPr/>
        <p:txBody>
          <a:bodyPr/>
          <a:lstStyle/>
          <a:p>
            <a:fld id="{37949326-3C7D-490F-8450-DCF29F9086DB}" type="slidenum">
              <a:rPr lang="nl-NL" smtClean="0"/>
              <a:t>‹nr.›</a:t>
            </a:fld>
            <a:endParaRPr lang="nl-NL" dirty="0"/>
          </a:p>
        </p:txBody>
      </p:sp>
      <p:sp>
        <p:nvSpPr>
          <p:cNvPr id="15" name="Tijdelijke aanduiding voor afbeelding 11">
            <a:extLst>
              <a:ext uri="{FF2B5EF4-FFF2-40B4-BE49-F238E27FC236}">
                <a16:creationId xmlns:a16="http://schemas.microsoft.com/office/drawing/2014/main" id="{5F58807A-BCBE-46DC-9CFE-846B8D22B771}"/>
              </a:ext>
            </a:extLst>
          </p:cNvPr>
          <p:cNvSpPr>
            <a:spLocks noGrp="1"/>
          </p:cNvSpPr>
          <p:nvPr>
            <p:ph type="pic" sz="quarter" idx="15" hasCustomPrompt="1"/>
          </p:nvPr>
        </p:nvSpPr>
        <p:spPr>
          <a:xfrm>
            <a:off x="6372225" y="1449389"/>
            <a:ext cx="2203450" cy="4235980"/>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16" name="Tijdelijke aanduiding voor tekst 9">
            <a:extLst>
              <a:ext uri="{FF2B5EF4-FFF2-40B4-BE49-F238E27FC236}">
                <a16:creationId xmlns:a16="http://schemas.microsoft.com/office/drawing/2014/main" id="{AEE9DFBC-38DE-4642-9A42-2844AD3BEB64}"/>
              </a:ext>
            </a:extLst>
          </p:cNvPr>
          <p:cNvSpPr>
            <a:spLocks noGrp="1"/>
          </p:cNvSpPr>
          <p:nvPr>
            <p:ph type="body" sz="quarter" idx="16" hasCustomPrompt="1"/>
          </p:nvPr>
        </p:nvSpPr>
        <p:spPr>
          <a:xfrm>
            <a:off x="6372226" y="5791453"/>
            <a:ext cx="2203450" cy="229935"/>
          </a:xfrm>
        </p:spPr>
        <p:txBody>
          <a:bodyPr>
            <a:norm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
        <p:nvSpPr>
          <p:cNvPr id="11" name="Tijdelijke aanduiding voor tekst 9">
            <a:extLst>
              <a:ext uri="{FF2B5EF4-FFF2-40B4-BE49-F238E27FC236}">
                <a16:creationId xmlns:a16="http://schemas.microsoft.com/office/drawing/2014/main" id="{010D61EC-8EB6-476A-A791-EDD89A256FA8}"/>
              </a:ext>
            </a:extLst>
          </p:cNvPr>
          <p:cNvSpPr>
            <a:spLocks noGrp="1"/>
          </p:cNvSpPr>
          <p:nvPr>
            <p:ph type="body" sz="quarter" idx="13" hasCustomPrompt="1"/>
          </p:nvPr>
        </p:nvSpPr>
        <p:spPr>
          <a:xfrm>
            <a:off x="576263" y="1040796"/>
            <a:ext cx="7999412" cy="214611"/>
          </a:xfrm>
        </p:spPr>
        <p:txBody>
          <a:bodyPr>
            <a:normAutofit/>
          </a:bodyPr>
          <a:lstStyle>
            <a:lvl1pPr marL="0" indent="0">
              <a:buFont typeface="Arial" panose="020B0604020202020204" pitchFamily="34" charset="0"/>
              <a:buNone/>
              <a:defRPr cap="all" baseline="0">
                <a:solidFill>
                  <a:schemeClr val="tx1"/>
                </a:solidFill>
              </a:defRPr>
            </a:lvl1pPr>
          </a:lstStyle>
          <a:p>
            <a:pPr lvl="0"/>
            <a:r>
              <a:rPr lang="nl-NL" dirty="0"/>
              <a:t>Ondertitel</a:t>
            </a:r>
          </a:p>
        </p:txBody>
      </p:sp>
    </p:spTree>
    <p:extLst>
      <p:ext uri="{BB962C8B-B14F-4D97-AF65-F5344CB8AC3E}">
        <p14:creationId xmlns:p14="http://schemas.microsoft.com/office/powerpoint/2010/main" val="1469640925"/>
      </p:ext>
    </p:extLst>
  </p:cSld>
  <p:clrMapOvr>
    <a:masterClrMapping/>
  </p:clrMapOvr>
  <p:extLst mod="1">
    <p:ext uri="{DCECCB84-F9BA-43D5-87BE-67443E8EF086}">
      <p15:sldGuideLst xmlns:p15="http://schemas.microsoft.com/office/powerpoint/2012/main">
        <p15:guide id="1" orient="horz" pos="913" userDrawn="1">
          <p15:clr>
            <a:srgbClr val="FBAE40"/>
          </p15:clr>
        </p15:guide>
        <p15:guide id="2" orient="horz" pos="3793" userDrawn="1">
          <p15:clr>
            <a:srgbClr val="FBAE40"/>
          </p15:clr>
        </p15:guide>
        <p15:guide id="5" pos="3765" userDrawn="1">
          <p15:clr>
            <a:srgbClr val="FBAE40"/>
          </p15:clr>
        </p15:guide>
        <p15:guide id="6" pos="401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en kleine teks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4276548657"/>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1266"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0" y="0"/>
            <a:ext cx="9144000" cy="6858000"/>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11" name="Tijdelijke aanduiding voor tekst 9">
            <a:extLst>
              <a:ext uri="{FF2B5EF4-FFF2-40B4-BE49-F238E27FC236}">
                <a16:creationId xmlns:a16="http://schemas.microsoft.com/office/drawing/2014/main" id="{FD54F4DB-7AA4-4196-B294-8E61373D237E}"/>
              </a:ext>
            </a:extLst>
          </p:cNvPr>
          <p:cNvSpPr>
            <a:spLocks noGrp="1"/>
          </p:cNvSpPr>
          <p:nvPr>
            <p:ph type="body" sz="quarter" idx="13" hasCustomPrompt="1"/>
          </p:nvPr>
        </p:nvSpPr>
        <p:spPr>
          <a:xfrm>
            <a:off x="437243" y="0"/>
            <a:ext cx="2484000" cy="2257425"/>
          </a:xfrm>
          <a:solidFill>
            <a:schemeClr val="accent1"/>
          </a:solidFill>
        </p:spPr>
        <p:txBody>
          <a:bodyPr wrap="square" lIns="144000" tIns="468000" rIns="72000" bIns="1260000">
            <a:normAutofit/>
          </a:bodyPr>
          <a:lstStyle>
            <a:lvl1pPr marL="0" indent="0" algn="l">
              <a:lnSpc>
                <a:spcPct val="100000"/>
              </a:lnSpc>
              <a:buFont typeface="Arial" panose="020B0604020202020204" pitchFamily="34" charset="0"/>
              <a:buNone/>
              <a:defRPr sz="3100" b="1" cap="all" baseline="0">
                <a:solidFill>
                  <a:schemeClr val="tx1"/>
                </a:solidFill>
              </a:defRPr>
            </a:lvl1pPr>
          </a:lstStyle>
          <a:p>
            <a:pPr lvl="0"/>
            <a:r>
              <a:rPr lang="nl-NL" dirty="0"/>
              <a:t>titel</a:t>
            </a:r>
          </a:p>
        </p:txBody>
      </p:sp>
      <p:sp>
        <p:nvSpPr>
          <p:cNvPr id="14" name="Tijdelijke aanduiding voor tekst 9">
            <a:extLst>
              <a:ext uri="{FF2B5EF4-FFF2-40B4-BE49-F238E27FC236}">
                <a16:creationId xmlns:a16="http://schemas.microsoft.com/office/drawing/2014/main" id="{9C8388A4-CFD5-407F-A383-6C22DD59D4F8}"/>
              </a:ext>
            </a:extLst>
          </p:cNvPr>
          <p:cNvSpPr>
            <a:spLocks noGrp="1"/>
          </p:cNvSpPr>
          <p:nvPr>
            <p:ph type="body" sz="quarter" idx="14" hasCustomPrompt="1"/>
          </p:nvPr>
        </p:nvSpPr>
        <p:spPr>
          <a:xfrm>
            <a:off x="437243" y="952500"/>
            <a:ext cx="2484000" cy="1304925"/>
          </a:xfrm>
        </p:spPr>
        <p:txBody>
          <a:bodyPr lIns="144000" rIns="72000">
            <a:normAutofit/>
          </a:bodyPr>
          <a:lstStyle>
            <a:lvl1pPr marL="0" indent="0" algn="l">
              <a:lnSpc>
                <a:spcPct val="90000"/>
              </a:lnSpc>
              <a:buFont typeface="Arial" panose="020B0604020202020204" pitchFamily="34" charset="0"/>
              <a:buNone/>
              <a:defRPr sz="2800" b="0" cap="all" baseline="0">
                <a:solidFill>
                  <a:schemeClr val="bg1"/>
                </a:solidFill>
              </a:defRPr>
            </a:lvl1pPr>
          </a:lstStyle>
          <a:p>
            <a:pPr lvl="0"/>
            <a:r>
              <a:rPr lang="nl-NL" dirty="0" err="1"/>
              <a:t>TeKst</a:t>
            </a:r>
            <a:endParaRPr lang="nl-NL" dirty="0"/>
          </a:p>
        </p:txBody>
      </p:sp>
      <p:sp>
        <p:nvSpPr>
          <p:cNvPr id="3" name="Tijdelijke aanduiding voor tekst 2">
            <a:extLst>
              <a:ext uri="{FF2B5EF4-FFF2-40B4-BE49-F238E27FC236}">
                <a16:creationId xmlns:a16="http://schemas.microsoft.com/office/drawing/2014/main" id="{9E4778AE-BEC7-4BD3-8546-74A33FDB4A3D}"/>
              </a:ext>
            </a:extLst>
          </p:cNvPr>
          <p:cNvSpPr>
            <a:spLocks noGrp="1"/>
          </p:cNvSpPr>
          <p:nvPr>
            <p:ph type="body" sz="quarter" idx="15" hasCustomPrompt="1"/>
          </p:nvPr>
        </p:nvSpPr>
        <p:spPr>
          <a:xfrm>
            <a:off x="8374856" y="6331867"/>
            <a:ext cx="201600" cy="244800"/>
          </a:xfrm>
          <a:blipFill>
            <a:blip r:embed="rId6"/>
            <a:stretch>
              <a:fillRect/>
            </a:stretch>
          </a:blipFill>
        </p:spPr>
        <p:txBody>
          <a:bodyPr/>
          <a:lstStyle>
            <a:lvl1pPr marL="0" indent="0">
              <a:buFont typeface="Arial" panose="020B0604020202020204" pitchFamily="34" charset="0"/>
              <a:buNone/>
              <a:defRPr/>
            </a:lvl1pPr>
          </a:lstStyle>
          <a:p>
            <a:pPr lvl="0"/>
            <a:r>
              <a:rPr lang="nl-NL" dirty="0"/>
              <a:t> </a:t>
            </a:r>
          </a:p>
        </p:txBody>
      </p:sp>
    </p:spTree>
    <p:extLst>
      <p:ext uri="{BB962C8B-B14F-4D97-AF65-F5344CB8AC3E}">
        <p14:creationId xmlns:p14="http://schemas.microsoft.com/office/powerpoint/2010/main" val="152043562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titel</a:t>
            </a:r>
            <a:endParaRPr lang="en-US" dirty="0"/>
          </a:p>
        </p:txBody>
      </p:sp>
      <p:sp>
        <p:nvSpPr>
          <p:cNvPr id="4" name="Footer Placeholder 3"/>
          <p:cNvSpPr>
            <a:spLocks noGrp="1"/>
          </p:cNvSpPr>
          <p:nvPr>
            <p:ph type="ftr" sz="quarter" idx="11"/>
          </p:nvPr>
        </p:nvSpPr>
        <p:spPr/>
        <p:txBody>
          <a:bodyPr/>
          <a:lstStyle/>
          <a:p>
            <a:r>
              <a:rPr lang="nl-NL"/>
              <a:t>31 oktober 2018  |  Ontwikkelkader Samen op Harreveld </a:t>
            </a:r>
            <a:endParaRPr lang="nl-NL" dirty="0"/>
          </a:p>
        </p:txBody>
      </p:sp>
      <p:sp>
        <p:nvSpPr>
          <p:cNvPr id="5" name="Slide Number Placeholder 4"/>
          <p:cNvSpPr>
            <a:spLocks noGrp="1"/>
          </p:cNvSpPr>
          <p:nvPr>
            <p:ph type="sldNum" sz="quarter" idx="12"/>
          </p:nvPr>
        </p:nvSpPr>
        <p:spPr/>
        <p:txBody>
          <a:bodyPr/>
          <a:lstStyle/>
          <a:p>
            <a:fld id="{37949326-3C7D-490F-8450-DCF29F9086DB}" type="slidenum">
              <a:rPr lang="nl-NL" smtClean="0"/>
              <a:t>‹nr.›</a:t>
            </a:fld>
            <a:endParaRPr lang="nl-NL" dirty="0"/>
          </a:p>
        </p:txBody>
      </p:sp>
    </p:spTree>
    <p:extLst>
      <p:ext uri="{BB962C8B-B14F-4D97-AF65-F5344CB8AC3E}">
        <p14:creationId xmlns:p14="http://schemas.microsoft.com/office/powerpoint/2010/main" val="289518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9E121A6-8703-4EEC-AB02-669482526F0E}"/>
              </a:ext>
            </a:extLst>
          </p:cNvPr>
          <p:cNvGraphicFramePr>
            <a:graphicFrameLocks noChangeAspect="1"/>
          </p:cNvGraphicFramePr>
          <p:nvPr userDrawn="1">
            <p:custDataLst>
              <p:tags r:id="rId2"/>
            </p:custDataLst>
            <p:extLst>
              <p:ext uri="{D42A27DB-BD31-4B8C-83A1-F6EECF244321}">
                <p14:modId xmlns:p14="http://schemas.microsoft.com/office/powerpoint/2010/main" val="1737924172"/>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2290" name="think-cell Slide" r:id="rId4" imgW="338" imgH="337" progId="TCLayout.ActiveDocument.1">
                  <p:embed/>
                </p:oleObj>
              </mc:Choice>
              <mc:Fallback>
                <p:oleObj name="think-cell Slide" r:id="rId4" imgW="338" imgH="337" progId="TCLayout.ActiveDocument.1">
                  <p:embed/>
                  <p:pic>
                    <p:nvPicPr>
                      <p:cNvPr id="12" name="Object 11" hidden="1">
                        <a:extLst>
                          <a:ext uri="{FF2B5EF4-FFF2-40B4-BE49-F238E27FC236}">
                            <a16:creationId xmlns:a16="http://schemas.microsoft.com/office/drawing/2014/main" id="{39E121A6-8703-4EEC-AB02-669482526F0E}"/>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r>
              <a:rPr lang="nl-NL"/>
              <a:t>31 oktober 2018  |  Ontwikkelkader Samen op Harreveld </a:t>
            </a:r>
            <a:endParaRPr lang="nl-NL" dirty="0"/>
          </a:p>
        </p:txBody>
      </p:sp>
      <p:sp>
        <p:nvSpPr>
          <p:cNvPr id="4" name="Slide Number Placeholder 3"/>
          <p:cNvSpPr>
            <a:spLocks noGrp="1"/>
          </p:cNvSpPr>
          <p:nvPr>
            <p:ph type="sldNum" sz="quarter" idx="12"/>
          </p:nvPr>
        </p:nvSpPr>
        <p:spPr/>
        <p:txBody>
          <a:bodyPr/>
          <a:lstStyle/>
          <a:p>
            <a:fld id="{37949326-3C7D-490F-8450-DCF29F9086DB}" type="slidenum">
              <a:rPr lang="nl-NL" smtClean="0"/>
              <a:t>‹nr.›</a:t>
            </a:fld>
            <a:endParaRPr lang="nl-NL" dirty="0"/>
          </a:p>
        </p:txBody>
      </p:sp>
      <p:sp>
        <p:nvSpPr>
          <p:cNvPr id="11" name="Tijdelijke aanduiding voor tekst 10">
            <a:extLst>
              <a:ext uri="{FF2B5EF4-FFF2-40B4-BE49-F238E27FC236}">
                <a16:creationId xmlns:a16="http://schemas.microsoft.com/office/drawing/2014/main" id="{4F3D4AD7-2F1F-45EF-B235-86DBED408F7A}"/>
              </a:ext>
            </a:extLst>
          </p:cNvPr>
          <p:cNvSpPr>
            <a:spLocks noGrp="1"/>
          </p:cNvSpPr>
          <p:nvPr>
            <p:ph type="body" sz="quarter" idx="13"/>
          </p:nvPr>
        </p:nvSpPr>
        <p:spPr>
          <a:xfrm>
            <a:off x="576263" y="501651"/>
            <a:ext cx="5181600" cy="4441824"/>
          </a:xfrm>
        </p:spPr>
        <p:txBody>
          <a:bodyPr>
            <a:noAutofit/>
          </a:bodyPr>
          <a:lstStyle>
            <a:lvl1pPr marL="0" indent="0">
              <a:lnSpc>
                <a:spcPct val="100000"/>
              </a:lnSpc>
              <a:buNone/>
              <a:defRPr sz="1000"/>
            </a:lvl1pPr>
            <a:lvl2pPr marL="182563" indent="-176213">
              <a:lnSpc>
                <a:spcPct val="100000"/>
              </a:lnSpc>
              <a:defRPr sz="1000"/>
            </a:lvl2pPr>
            <a:lvl3pPr marL="358775" indent="-182563">
              <a:lnSpc>
                <a:spcPct val="100000"/>
              </a:lnSpc>
              <a:defRPr sz="1000"/>
            </a:lvl3pPr>
            <a:lvl4pPr marL="541338" indent="-174625">
              <a:lnSpc>
                <a:spcPct val="100000"/>
              </a:lnSpc>
              <a:defRPr sz="1000"/>
            </a:lvl4pPr>
            <a:lvl5pPr marL="715963" indent="-182563">
              <a:lnSpc>
                <a:spcPct val="100000"/>
              </a:lnSpc>
              <a:defRPr sz="1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tekst 10">
            <a:extLst>
              <a:ext uri="{FF2B5EF4-FFF2-40B4-BE49-F238E27FC236}">
                <a16:creationId xmlns:a16="http://schemas.microsoft.com/office/drawing/2014/main" id="{9332D2E0-BAE3-45BE-A2BC-C56BFE575564}"/>
              </a:ext>
            </a:extLst>
          </p:cNvPr>
          <p:cNvSpPr>
            <a:spLocks noGrp="1"/>
          </p:cNvSpPr>
          <p:nvPr>
            <p:ph type="body" sz="quarter" idx="14"/>
          </p:nvPr>
        </p:nvSpPr>
        <p:spPr>
          <a:xfrm>
            <a:off x="576263" y="5076824"/>
            <a:ext cx="5181600" cy="1039813"/>
          </a:xfrm>
        </p:spPr>
        <p:txBody>
          <a:bodyPr>
            <a:noAutofit/>
          </a:bodyPr>
          <a:lstStyle>
            <a:lvl1pPr marL="0" indent="0">
              <a:lnSpc>
                <a:spcPct val="100000"/>
              </a:lnSpc>
              <a:buNone/>
              <a:defRPr sz="1000"/>
            </a:lvl1pPr>
            <a:lvl2pPr marL="182563" indent="-176213">
              <a:lnSpc>
                <a:spcPct val="100000"/>
              </a:lnSpc>
              <a:defRPr sz="1000"/>
            </a:lvl2pPr>
            <a:lvl3pPr marL="358775" indent="-182563">
              <a:lnSpc>
                <a:spcPct val="100000"/>
              </a:lnSpc>
              <a:defRPr sz="1000"/>
            </a:lvl3pPr>
            <a:lvl4pPr marL="541338" indent="-174625">
              <a:lnSpc>
                <a:spcPct val="100000"/>
              </a:lnSpc>
              <a:defRPr sz="1000"/>
            </a:lvl4pPr>
            <a:lvl5pPr marL="715963" indent="-182563">
              <a:lnSpc>
                <a:spcPct val="100000"/>
              </a:lnSpc>
              <a:defRPr sz="10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64783942"/>
      </p:ext>
    </p:extLst>
  </p:cSld>
  <p:clrMapOvr>
    <a:masterClrMapping/>
  </p:clrMapOvr>
  <p:extLst mod="1">
    <p:ext uri="{DCECCB84-F9BA-43D5-87BE-67443E8EF086}">
      <p15:sldGuideLst xmlns:p15="http://schemas.microsoft.com/office/powerpoint/2012/main">
        <p15:guide id="1" orient="horz" pos="316" userDrawn="1">
          <p15:clr>
            <a:srgbClr val="FBAE40"/>
          </p15:clr>
        </p15:guide>
        <p15:guide id="2" orient="horz" pos="38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rgbClr val="474A5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1251411985"/>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3074"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2" y="1700213"/>
            <a:ext cx="7999413" cy="4609573"/>
          </a:xfrm>
          <a:solidFill>
            <a:schemeClr val="bg1">
              <a:lumMod val="95000"/>
            </a:schemeClr>
          </a:solidFill>
          <a:ln>
            <a:noFill/>
          </a:ln>
        </p:spPr>
        <p:txBody>
          <a:bodyPr bIns="648000" anchor="ctr" anchorCtr="0">
            <a:noAutofit/>
          </a:bodyPr>
          <a:lstStyle>
            <a:lvl1pPr marL="0" indent="0" algn="ctr">
              <a:buFont typeface="Arial" panose="020B0604020202020204" pitchFamily="34" charset="0"/>
              <a:buNone/>
              <a:defRPr>
                <a:solidFill>
                  <a:schemeClr val="tx1"/>
                </a:solidFill>
              </a:defRPr>
            </a:lvl1pPr>
          </a:lstStyle>
          <a:p>
            <a:r>
              <a:rPr lang="nl-NL" dirty="0"/>
              <a:t>Klik op icoon om afbeelding in te voegen</a:t>
            </a:r>
          </a:p>
        </p:txBody>
      </p:sp>
      <p:pic>
        <p:nvPicPr>
          <p:cNvPr id="15" name="Afbeelding 14">
            <a:extLst>
              <a:ext uri="{FF2B5EF4-FFF2-40B4-BE49-F238E27FC236}">
                <a16:creationId xmlns:a16="http://schemas.microsoft.com/office/drawing/2014/main" id="{BD86ACCA-A113-474A-BF4A-6285815D5A7D}"/>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8063754" y="575363"/>
            <a:ext cx="511783" cy="572400"/>
          </a:xfrm>
          <a:prstGeom prst="rect">
            <a:avLst/>
          </a:prstGeom>
        </p:spPr>
      </p:pic>
      <p:sp>
        <p:nvSpPr>
          <p:cNvPr id="8" name="Tijdelijke aanduiding voor tekst 9">
            <a:extLst>
              <a:ext uri="{FF2B5EF4-FFF2-40B4-BE49-F238E27FC236}">
                <a16:creationId xmlns:a16="http://schemas.microsoft.com/office/drawing/2014/main" id="{044B85BC-B659-4322-9068-91D130DCFA6E}"/>
              </a:ext>
            </a:extLst>
          </p:cNvPr>
          <p:cNvSpPr>
            <a:spLocks noGrp="1"/>
          </p:cNvSpPr>
          <p:nvPr>
            <p:ph type="body" sz="quarter" idx="13" hasCustomPrompt="1"/>
          </p:nvPr>
        </p:nvSpPr>
        <p:spPr>
          <a:xfrm>
            <a:off x="576263" y="6437842"/>
            <a:ext cx="7560000" cy="160941"/>
          </a:xfrm>
        </p:spPr>
        <p:txBody>
          <a:bodyPr>
            <a:spAutoFit/>
          </a:bodyPr>
          <a:lstStyle>
            <a:lvl1pPr marL="0" indent="0">
              <a:buFont typeface="Arial" panose="020B0604020202020204" pitchFamily="34" charset="0"/>
              <a:buNone/>
              <a:defRPr sz="1050" cap="none" baseline="0">
                <a:solidFill>
                  <a:schemeClr val="bg2"/>
                </a:solidFill>
              </a:defRPr>
            </a:lvl1pPr>
          </a:lstStyle>
          <a:p>
            <a:pPr lvl="0"/>
            <a:r>
              <a:rPr lang="nl-NL" dirty="0"/>
              <a:t>Datum  |  naam medewerkers projectteam</a:t>
            </a:r>
          </a:p>
        </p:txBody>
      </p:sp>
      <p:sp>
        <p:nvSpPr>
          <p:cNvPr id="10" name="Title 1">
            <a:extLst>
              <a:ext uri="{FF2B5EF4-FFF2-40B4-BE49-F238E27FC236}">
                <a16:creationId xmlns:a16="http://schemas.microsoft.com/office/drawing/2014/main" id="{C58C6AE2-955B-4495-9B65-BF8040950895}"/>
              </a:ext>
            </a:extLst>
          </p:cNvPr>
          <p:cNvSpPr>
            <a:spLocks noGrp="1"/>
          </p:cNvSpPr>
          <p:nvPr>
            <p:ph type="ctrTitle" hasCustomPrompt="1"/>
          </p:nvPr>
        </p:nvSpPr>
        <p:spPr>
          <a:xfrm>
            <a:off x="576263" y="512174"/>
            <a:ext cx="7200000" cy="609398"/>
          </a:xfrm>
        </p:spPr>
        <p:txBody>
          <a:bodyPr anchor="t" anchorCtr="0">
            <a:normAutofit/>
          </a:bodyPr>
          <a:lstStyle>
            <a:lvl1pPr algn="l">
              <a:defRPr sz="4400" cap="none" baseline="0">
                <a:solidFill>
                  <a:schemeClr val="bg2"/>
                </a:solidFill>
              </a:defRPr>
            </a:lvl1pPr>
          </a:lstStyle>
          <a:p>
            <a:r>
              <a:rPr lang="nl-NL" dirty="0"/>
              <a:t>Presentatietitel</a:t>
            </a:r>
            <a:endParaRPr lang="en-US" dirty="0"/>
          </a:p>
        </p:txBody>
      </p:sp>
      <p:sp>
        <p:nvSpPr>
          <p:cNvPr id="11" name="Subtitle 2">
            <a:extLst>
              <a:ext uri="{FF2B5EF4-FFF2-40B4-BE49-F238E27FC236}">
                <a16:creationId xmlns:a16="http://schemas.microsoft.com/office/drawing/2014/main" id="{618DB039-9ACC-4248-B81E-246CBA95E253}"/>
              </a:ext>
            </a:extLst>
          </p:cNvPr>
          <p:cNvSpPr>
            <a:spLocks noGrp="1"/>
          </p:cNvSpPr>
          <p:nvPr>
            <p:ph type="subTitle" idx="1" hasCustomPrompt="1"/>
          </p:nvPr>
        </p:nvSpPr>
        <p:spPr>
          <a:xfrm>
            <a:off x="576264" y="1242485"/>
            <a:ext cx="7200000" cy="275973"/>
          </a:xfrm>
        </p:spPr>
        <p:txBody>
          <a:bodyPr wrap="square">
            <a:normAutofit/>
          </a:bodyPr>
          <a:lstStyle>
            <a:lvl1pPr marL="0" indent="0" algn="l">
              <a:buNone/>
              <a:defRPr sz="1800"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endParaRPr lang="en-US" dirty="0"/>
          </a:p>
        </p:txBody>
      </p:sp>
    </p:spTree>
    <p:extLst>
      <p:ext uri="{BB962C8B-B14F-4D97-AF65-F5344CB8AC3E}">
        <p14:creationId xmlns:p14="http://schemas.microsoft.com/office/powerpoint/2010/main" val="2556147663"/>
      </p:ext>
    </p:extLst>
  </p:cSld>
  <p:clrMapOvr>
    <a:masterClrMapping/>
  </p:clrMapOvr>
  <p:extLst mod="1">
    <p:ext uri="{DCECCB84-F9BA-43D5-87BE-67443E8EF086}">
      <p15:sldGuideLst xmlns:p15="http://schemas.microsoft.com/office/powerpoint/2012/main">
        <p15:guide id="1" orient="horz" pos="1071" userDrawn="1">
          <p15:clr>
            <a:srgbClr val="FBAE40"/>
          </p15:clr>
        </p15:guide>
        <p15:guide id="2"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solidFill>
          <a:srgbClr val="474A5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4165261544"/>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4098"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2" y="1700213"/>
            <a:ext cx="7999413" cy="4609573"/>
          </a:xfrm>
          <a:solidFill>
            <a:schemeClr val="bg1">
              <a:lumMod val="95000"/>
            </a:schemeClr>
          </a:solidFill>
          <a:ln>
            <a:noFill/>
          </a:ln>
        </p:spPr>
        <p:txBody>
          <a:bodyPr bIns="648000" anchor="ctr" anchorCtr="0">
            <a:noAutofit/>
          </a:bodyPr>
          <a:lstStyle>
            <a:lvl1pPr marL="0" indent="0" algn="ctr">
              <a:buFont typeface="Arial" panose="020B0604020202020204" pitchFamily="34" charset="0"/>
              <a:buNone/>
              <a:defRPr>
                <a:solidFill>
                  <a:schemeClr val="tx1"/>
                </a:solidFill>
              </a:defRPr>
            </a:lvl1pPr>
          </a:lstStyle>
          <a:p>
            <a:r>
              <a:rPr lang="nl-NL" dirty="0"/>
              <a:t>Klik op icoon om afbeelding in te voegen</a:t>
            </a:r>
          </a:p>
        </p:txBody>
      </p:sp>
      <p:pic>
        <p:nvPicPr>
          <p:cNvPr id="8" name="Afbeelding 7">
            <a:extLst>
              <a:ext uri="{FF2B5EF4-FFF2-40B4-BE49-F238E27FC236}">
                <a16:creationId xmlns:a16="http://schemas.microsoft.com/office/drawing/2014/main" id="{54E754B3-C8B0-4008-B4CF-79B0EEB95169}"/>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8063754" y="575363"/>
            <a:ext cx="511783" cy="572400"/>
          </a:xfrm>
          <a:prstGeom prst="rect">
            <a:avLst/>
          </a:prstGeom>
        </p:spPr>
      </p:pic>
      <p:sp>
        <p:nvSpPr>
          <p:cNvPr id="9" name="Tijdelijke aanduiding voor tekst 9">
            <a:extLst>
              <a:ext uri="{FF2B5EF4-FFF2-40B4-BE49-F238E27FC236}">
                <a16:creationId xmlns:a16="http://schemas.microsoft.com/office/drawing/2014/main" id="{82860ED7-C5C7-4F45-86C7-46343859E630}"/>
              </a:ext>
            </a:extLst>
          </p:cNvPr>
          <p:cNvSpPr>
            <a:spLocks noGrp="1"/>
          </p:cNvSpPr>
          <p:nvPr>
            <p:ph type="body" sz="quarter" idx="13" hasCustomPrompt="1"/>
          </p:nvPr>
        </p:nvSpPr>
        <p:spPr>
          <a:xfrm>
            <a:off x="576263" y="6437842"/>
            <a:ext cx="7560000" cy="160941"/>
          </a:xfrm>
        </p:spPr>
        <p:txBody>
          <a:bodyPr>
            <a:spAutoFit/>
          </a:bodyPr>
          <a:lstStyle>
            <a:lvl1pPr marL="0" indent="0">
              <a:buFont typeface="Arial" panose="020B0604020202020204" pitchFamily="34" charset="0"/>
              <a:buNone/>
              <a:defRPr sz="1050" cap="none" baseline="0">
                <a:solidFill>
                  <a:schemeClr val="bg2"/>
                </a:solidFill>
              </a:defRPr>
            </a:lvl1pPr>
          </a:lstStyle>
          <a:p>
            <a:pPr lvl="0"/>
            <a:r>
              <a:rPr lang="nl-NL" dirty="0"/>
              <a:t>31 oktober 2018  |  Rixt Bijker, Charlotte Puister</a:t>
            </a:r>
          </a:p>
        </p:txBody>
      </p:sp>
      <p:sp>
        <p:nvSpPr>
          <p:cNvPr id="14" name="Title 1">
            <a:extLst>
              <a:ext uri="{FF2B5EF4-FFF2-40B4-BE49-F238E27FC236}">
                <a16:creationId xmlns:a16="http://schemas.microsoft.com/office/drawing/2014/main" id="{ED3E767E-2738-4F1B-ADDC-C8271982265C}"/>
              </a:ext>
            </a:extLst>
          </p:cNvPr>
          <p:cNvSpPr>
            <a:spLocks noGrp="1"/>
          </p:cNvSpPr>
          <p:nvPr>
            <p:ph type="ctrTitle" hasCustomPrompt="1"/>
          </p:nvPr>
        </p:nvSpPr>
        <p:spPr>
          <a:xfrm>
            <a:off x="576263" y="512174"/>
            <a:ext cx="7200000" cy="609398"/>
          </a:xfrm>
        </p:spPr>
        <p:txBody>
          <a:bodyPr anchor="t" anchorCtr="0">
            <a:noAutofit/>
          </a:bodyPr>
          <a:lstStyle>
            <a:lvl1pPr algn="l">
              <a:defRPr sz="5400" cap="none" baseline="0">
                <a:solidFill>
                  <a:schemeClr val="bg2"/>
                </a:solidFill>
              </a:defRPr>
            </a:lvl1pPr>
          </a:lstStyle>
          <a:p>
            <a:r>
              <a:rPr lang="nl-NL" dirty="0"/>
              <a:t>PRESENTATIETITEL</a:t>
            </a:r>
            <a:endParaRPr lang="en-US" dirty="0"/>
          </a:p>
        </p:txBody>
      </p:sp>
      <p:sp>
        <p:nvSpPr>
          <p:cNvPr id="16" name="Subtitle 2">
            <a:extLst>
              <a:ext uri="{FF2B5EF4-FFF2-40B4-BE49-F238E27FC236}">
                <a16:creationId xmlns:a16="http://schemas.microsoft.com/office/drawing/2014/main" id="{AA6F39AB-A545-489B-BB33-CBB805D1DF9F}"/>
              </a:ext>
            </a:extLst>
          </p:cNvPr>
          <p:cNvSpPr>
            <a:spLocks noGrp="1"/>
          </p:cNvSpPr>
          <p:nvPr>
            <p:ph type="subTitle" idx="1" hasCustomPrompt="1"/>
          </p:nvPr>
        </p:nvSpPr>
        <p:spPr>
          <a:xfrm>
            <a:off x="576264" y="1242485"/>
            <a:ext cx="7200000" cy="275973"/>
          </a:xfrm>
        </p:spPr>
        <p:txBody>
          <a:bodyPr wrap="square">
            <a:normAutofit/>
          </a:bodyPr>
          <a:lstStyle>
            <a:lvl1pPr marL="0" indent="0" algn="l">
              <a:buNone/>
              <a:defRPr sz="1800"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Subtitel</a:t>
            </a:r>
            <a:endParaRPr lang="en-US" dirty="0"/>
          </a:p>
        </p:txBody>
      </p:sp>
    </p:spTree>
    <p:extLst>
      <p:ext uri="{BB962C8B-B14F-4D97-AF65-F5344CB8AC3E}">
        <p14:creationId xmlns:p14="http://schemas.microsoft.com/office/powerpoint/2010/main" val="2907178064"/>
      </p:ext>
    </p:extLst>
  </p:cSld>
  <p:clrMapOvr>
    <a:masterClrMapping/>
  </p:clrMapOvr>
  <p:extLst mod="1">
    <p:ext uri="{DCECCB84-F9BA-43D5-87BE-67443E8EF086}">
      <p15:sldGuideLst xmlns:p15="http://schemas.microsoft.com/office/powerpoint/2012/main">
        <p15:guide id="1" orient="horz" pos="1071" userDrawn="1">
          <p15:clr>
            <a:srgbClr val="FBAE40"/>
          </p15:clr>
        </p15:guide>
        <p15:guide id="2" orient="horz" pos="39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titel</a:t>
            </a:r>
            <a:endParaRPr lang="en-US" dirty="0"/>
          </a:p>
        </p:txBody>
      </p:sp>
      <p:sp>
        <p:nvSpPr>
          <p:cNvPr id="3" name="Content Placeholder 2"/>
          <p:cNvSpPr>
            <a:spLocks noGrp="1"/>
          </p:cNvSpPr>
          <p:nvPr>
            <p:ph idx="1"/>
          </p:nvPr>
        </p:nvSpPr>
        <p:spPr>
          <a:xfrm>
            <a:off x="576263" y="1449388"/>
            <a:ext cx="7999412" cy="46799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nl-NL"/>
              <a:t>31 oktober 2018  |  Ontwikkelkader Samen op Harreveld </a:t>
            </a:r>
            <a:endParaRPr lang="nl-NL" dirty="0"/>
          </a:p>
        </p:txBody>
      </p:sp>
      <p:sp>
        <p:nvSpPr>
          <p:cNvPr id="6" name="Slide Number Placeholder 5"/>
          <p:cNvSpPr>
            <a:spLocks noGrp="1"/>
          </p:cNvSpPr>
          <p:nvPr>
            <p:ph type="sldNum" sz="quarter" idx="12"/>
          </p:nvPr>
        </p:nvSpPr>
        <p:spPr/>
        <p:txBody>
          <a:bodyPr/>
          <a:lstStyle/>
          <a:p>
            <a:fld id="{37949326-3C7D-490F-8450-DCF29F9086DB}" type="slidenum">
              <a:rPr lang="nl-NL" smtClean="0"/>
              <a:t>‹nr.›</a:t>
            </a:fld>
            <a:endParaRPr lang="nl-NL" dirty="0"/>
          </a:p>
        </p:txBody>
      </p:sp>
      <p:sp>
        <p:nvSpPr>
          <p:cNvPr id="10" name="Tijdelijke aanduiding voor tekst 9">
            <a:extLst>
              <a:ext uri="{FF2B5EF4-FFF2-40B4-BE49-F238E27FC236}">
                <a16:creationId xmlns:a16="http://schemas.microsoft.com/office/drawing/2014/main" id="{A8F0228F-85A0-4171-9820-8B2C8AB4329F}"/>
              </a:ext>
            </a:extLst>
          </p:cNvPr>
          <p:cNvSpPr>
            <a:spLocks noGrp="1"/>
          </p:cNvSpPr>
          <p:nvPr>
            <p:ph type="body" sz="quarter" idx="13" hasCustomPrompt="1"/>
          </p:nvPr>
        </p:nvSpPr>
        <p:spPr>
          <a:xfrm>
            <a:off x="576263" y="1040796"/>
            <a:ext cx="7999412" cy="214611"/>
          </a:xfrm>
        </p:spPr>
        <p:txBody>
          <a:bodyPr>
            <a:normAutofit/>
          </a:bodyPr>
          <a:lstStyle>
            <a:lvl1pPr marL="0" indent="0">
              <a:buFont typeface="Arial" panose="020B0604020202020204" pitchFamily="34" charset="0"/>
              <a:buNone/>
              <a:defRPr cap="all" baseline="0">
                <a:solidFill>
                  <a:schemeClr val="tx1"/>
                </a:solidFill>
              </a:defRPr>
            </a:lvl1pPr>
          </a:lstStyle>
          <a:p>
            <a:pPr lvl="0"/>
            <a:r>
              <a:rPr lang="nl-NL" dirty="0"/>
              <a:t>Ondertitel</a:t>
            </a:r>
          </a:p>
        </p:txBody>
      </p:sp>
    </p:spTree>
    <p:extLst>
      <p:ext uri="{BB962C8B-B14F-4D97-AF65-F5344CB8AC3E}">
        <p14:creationId xmlns:p14="http://schemas.microsoft.com/office/powerpoint/2010/main" val="2582141832"/>
      </p:ext>
    </p:extLst>
  </p:cSld>
  <p:clrMapOvr>
    <a:masterClrMapping/>
  </p:clrMapOvr>
  <p:extLst mod="1">
    <p:ext uri="{DCECCB84-F9BA-43D5-87BE-67443E8EF086}">
      <p15:sldGuideLst xmlns:p15="http://schemas.microsoft.com/office/powerpoint/2012/main">
        <p15:guide id="1" orient="horz" pos="913" userDrawn="1">
          <p15:clr>
            <a:srgbClr val="FBAE40"/>
          </p15:clr>
        </p15:guide>
        <p15:guide id="2" orient="horz" pos="38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object - donker">
    <p:bg>
      <p:bgPr>
        <a:solidFill>
          <a:srgbClr val="474A5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nl-NL" dirty="0"/>
              <a:t>titel</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31 oktober 2018  |  Ontwikkelkader Samen op Harreveld </a:t>
            </a:r>
            <a:endParaRPr lang="nl-NL"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7949326-3C7D-490F-8450-DCF29F9086DB}" type="slidenum">
              <a:rPr lang="nl-NL" smtClean="0"/>
              <a:pPr/>
              <a:t>‹nr.›</a:t>
            </a:fld>
            <a:endParaRPr lang="nl-NL" dirty="0"/>
          </a:p>
        </p:txBody>
      </p:sp>
      <p:sp>
        <p:nvSpPr>
          <p:cNvPr id="8" name="Tijdelijke aanduiding voor tekst 9">
            <a:extLst>
              <a:ext uri="{FF2B5EF4-FFF2-40B4-BE49-F238E27FC236}">
                <a16:creationId xmlns:a16="http://schemas.microsoft.com/office/drawing/2014/main" id="{68919565-689A-4DB8-96F8-B03B735AFB04}"/>
              </a:ext>
            </a:extLst>
          </p:cNvPr>
          <p:cNvSpPr>
            <a:spLocks noGrp="1"/>
          </p:cNvSpPr>
          <p:nvPr>
            <p:ph type="body" sz="quarter" idx="13" hasCustomPrompt="1"/>
          </p:nvPr>
        </p:nvSpPr>
        <p:spPr>
          <a:xfrm>
            <a:off x="576263" y="1040796"/>
            <a:ext cx="7999412" cy="214611"/>
          </a:xfrm>
        </p:spPr>
        <p:txBody>
          <a:bodyPr>
            <a:normAutofit/>
          </a:bodyPr>
          <a:lstStyle>
            <a:lvl1pPr marL="0" indent="0">
              <a:buFont typeface="Arial" panose="020B0604020202020204" pitchFamily="34" charset="0"/>
              <a:buNone/>
              <a:defRPr cap="all" baseline="0">
                <a:solidFill>
                  <a:schemeClr val="accent1"/>
                </a:solidFill>
              </a:defRPr>
            </a:lvl1pPr>
          </a:lstStyle>
          <a:p>
            <a:pPr lvl="0"/>
            <a:r>
              <a:rPr lang="nl-NL" dirty="0"/>
              <a:t>Ondertitel</a:t>
            </a:r>
          </a:p>
        </p:txBody>
      </p:sp>
      <p:pic>
        <p:nvPicPr>
          <p:cNvPr id="7" name="Afbeelding 6">
            <a:extLst>
              <a:ext uri="{FF2B5EF4-FFF2-40B4-BE49-F238E27FC236}">
                <a16:creationId xmlns:a16="http://schemas.microsoft.com/office/drawing/2014/main" id="{062F5829-33E8-4E68-8BC6-32172B2F893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l="22630" t="20821" r="22630" b="20821"/>
          <a:stretch/>
        </p:blipFill>
        <p:spPr bwMode="auto">
          <a:xfrm>
            <a:off x="8374856" y="6331110"/>
            <a:ext cx="201600" cy="245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8603302"/>
      </p:ext>
    </p:extLst>
  </p:cSld>
  <p:clrMapOvr>
    <a:masterClrMapping/>
  </p:clrMapOvr>
  <p:extLst mod="1">
    <p:ext uri="{DCECCB84-F9BA-43D5-87BE-67443E8EF086}">
      <p15:sldGuideLst xmlns:p15="http://schemas.microsoft.com/office/powerpoint/2012/main">
        <p15:guide id="1" orient="horz" pos="913" userDrawn="1">
          <p15:clr>
            <a:srgbClr val="FBAE40"/>
          </p15:clr>
        </p15:guide>
        <p15:guide id="2" orient="horz" pos="38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catie afbeeldin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48409968"/>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5122"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3" y="1125538"/>
            <a:ext cx="7999412" cy="4017962"/>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2" name="Titel 1">
            <a:extLst>
              <a:ext uri="{FF2B5EF4-FFF2-40B4-BE49-F238E27FC236}">
                <a16:creationId xmlns:a16="http://schemas.microsoft.com/office/drawing/2014/main" id="{D33A96FF-83AF-43AF-9A3F-2A7A492D1577}"/>
              </a:ext>
            </a:extLst>
          </p:cNvPr>
          <p:cNvSpPr>
            <a:spLocks noGrp="1"/>
          </p:cNvSpPr>
          <p:nvPr>
            <p:ph type="title" hasCustomPrompt="1"/>
          </p:nvPr>
        </p:nvSpPr>
        <p:spPr/>
        <p:txBody>
          <a:bodyPr/>
          <a:lstStyle>
            <a:lvl1pPr>
              <a:defRPr/>
            </a:lvl1pPr>
          </a:lstStyle>
          <a:p>
            <a:r>
              <a:rPr lang="nl-NL" dirty="0"/>
              <a:t>titel</a:t>
            </a:r>
          </a:p>
        </p:txBody>
      </p:sp>
      <p:sp>
        <p:nvSpPr>
          <p:cNvPr id="13" name="Tijdelijke aanduiding voor tekst 9">
            <a:extLst>
              <a:ext uri="{FF2B5EF4-FFF2-40B4-BE49-F238E27FC236}">
                <a16:creationId xmlns:a16="http://schemas.microsoft.com/office/drawing/2014/main" id="{D1054665-C933-4FF0-AC5B-CEDEC089A84D}"/>
              </a:ext>
            </a:extLst>
          </p:cNvPr>
          <p:cNvSpPr>
            <a:spLocks noGrp="1"/>
          </p:cNvSpPr>
          <p:nvPr>
            <p:ph type="body" sz="quarter" idx="14" hasCustomPrompt="1"/>
          </p:nvPr>
        </p:nvSpPr>
        <p:spPr>
          <a:xfrm>
            <a:off x="576263" y="5245924"/>
            <a:ext cx="7999412" cy="229935"/>
          </a:xfrm>
        </p:spPr>
        <p:txBody>
          <a:bodyPr wrap="square">
            <a:sp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Tree>
    <p:extLst>
      <p:ext uri="{BB962C8B-B14F-4D97-AF65-F5344CB8AC3E}">
        <p14:creationId xmlns:p14="http://schemas.microsoft.com/office/powerpoint/2010/main" val="2553099948"/>
      </p:ext>
    </p:extLst>
  </p:cSld>
  <p:clrMapOvr>
    <a:masterClrMapping/>
  </p:clrMapOvr>
  <p:extLst mod="1">
    <p:ext uri="{DCECCB84-F9BA-43D5-87BE-67443E8EF086}">
      <p15:sldGuideLst xmlns:p15="http://schemas.microsoft.com/office/powerpoint/2012/main">
        <p15:guide id="1" orient="horz" pos="709" userDrawn="1">
          <p15:clr>
            <a:srgbClr val="FBAE40"/>
          </p15:clr>
        </p15:guide>
        <p15:guide id="2" orient="horz" pos="386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catie afbeelding groo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6146"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3" y="1125538"/>
            <a:ext cx="7999412" cy="5003800"/>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2" name="Titel 1">
            <a:extLst>
              <a:ext uri="{FF2B5EF4-FFF2-40B4-BE49-F238E27FC236}">
                <a16:creationId xmlns:a16="http://schemas.microsoft.com/office/drawing/2014/main" id="{D33A96FF-83AF-43AF-9A3F-2A7A492D1577}"/>
              </a:ext>
            </a:extLst>
          </p:cNvPr>
          <p:cNvSpPr>
            <a:spLocks noGrp="1"/>
          </p:cNvSpPr>
          <p:nvPr>
            <p:ph type="title" hasCustomPrompt="1"/>
          </p:nvPr>
        </p:nvSpPr>
        <p:spPr/>
        <p:txBody>
          <a:bodyPr/>
          <a:lstStyle>
            <a:lvl1pPr>
              <a:defRPr/>
            </a:lvl1pPr>
          </a:lstStyle>
          <a:p>
            <a:r>
              <a:rPr lang="nl-NL" dirty="0"/>
              <a:t>titel</a:t>
            </a:r>
          </a:p>
        </p:txBody>
      </p:sp>
    </p:spTree>
    <p:extLst>
      <p:ext uri="{BB962C8B-B14F-4D97-AF65-F5344CB8AC3E}">
        <p14:creationId xmlns:p14="http://schemas.microsoft.com/office/powerpoint/2010/main" val="465723640"/>
      </p:ext>
    </p:extLst>
  </p:cSld>
  <p:clrMapOvr>
    <a:masterClrMapping/>
  </p:clrMapOvr>
  <p:extLst mod="1">
    <p:ext uri="{DCECCB84-F9BA-43D5-87BE-67443E8EF086}">
      <p15:sldGuideLst xmlns:p15="http://schemas.microsoft.com/office/powerpoint/2012/main">
        <p15:guide id="1" orient="horz" pos="709">
          <p15:clr>
            <a:srgbClr val="FBAE40"/>
          </p15:clr>
        </p15:guide>
        <p15:guide id="2" orient="horz" pos="38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ttegrond afbeeldin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7170"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3" y="1449388"/>
            <a:ext cx="7999412" cy="4679950"/>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2" name="Titel 1">
            <a:extLst>
              <a:ext uri="{FF2B5EF4-FFF2-40B4-BE49-F238E27FC236}">
                <a16:creationId xmlns:a16="http://schemas.microsoft.com/office/drawing/2014/main" id="{D33A96FF-83AF-43AF-9A3F-2A7A492D1577}"/>
              </a:ext>
            </a:extLst>
          </p:cNvPr>
          <p:cNvSpPr>
            <a:spLocks noGrp="1"/>
          </p:cNvSpPr>
          <p:nvPr>
            <p:ph type="title" hasCustomPrompt="1"/>
          </p:nvPr>
        </p:nvSpPr>
        <p:spPr/>
        <p:txBody>
          <a:bodyPr/>
          <a:lstStyle>
            <a:lvl1pPr>
              <a:defRPr/>
            </a:lvl1pPr>
          </a:lstStyle>
          <a:p>
            <a:r>
              <a:rPr lang="nl-NL" dirty="0"/>
              <a:t>titel</a:t>
            </a:r>
          </a:p>
        </p:txBody>
      </p:sp>
      <p:sp>
        <p:nvSpPr>
          <p:cNvPr id="8" name="Tijdelijke aanduiding voor tekst 9">
            <a:extLst>
              <a:ext uri="{FF2B5EF4-FFF2-40B4-BE49-F238E27FC236}">
                <a16:creationId xmlns:a16="http://schemas.microsoft.com/office/drawing/2014/main" id="{C3A3C21F-F8D5-4F99-9FBE-81085ABDE917}"/>
              </a:ext>
            </a:extLst>
          </p:cNvPr>
          <p:cNvSpPr>
            <a:spLocks noGrp="1"/>
          </p:cNvSpPr>
          <p:nvPr>
            <p:ph type="body" sz="quarter" idx="13" hasCustomPrompt="1"/>
          </p:nvPr>
        </p:nvSpPr>
        <p:spPr>
          <a:xfrm>
            <a:off x="576263" y="1040796"/>
            <a:ext cx="7999412" cy="214611"/>
          </a:xfrm>
        </p:spPr>
        <p:txBody>
          <a:bodyPr>
            <a:normAutofit/>
          </a:bodyPr>
          <a:lstStyle>
            <a:lvl1pPr marL="0" indent="0">
              <a:buFont typeface="Arial" panose="020B0604020202020204" pitchFamily="34" charset="0"/>
              <a:buNone/>
              <a:defRPr cap="all" baseline="0">
                <a:solidFill>
                  <a:schemeClr val="tx1"/>
                </a:solidFill>
              </a:defRPr>
            </a:lvl1pPr>
          </a:lstStyle>
          <a:p>
            <a:pPr lvl="0"/>
            <a:r>
              <a:rPr lang="nl-NL" dirty="0"/>
              <a:t>Ondertitel</a:t>
            </a:r>
          </a:p>
        </p:txBody>
      </p:sp>
    </p:spTree>
    <p:extLst>
      <p:ext uri="{BB962C8B-B14F-4D97-AF65-F5344CB8AC3E}">
        <p14:creationId xmlns:p14="http://schemas.microsoft.com/office/powerpoint/2010/main" val="2043682672"/>
      </p:ext>
    </p:extLst>
  </p:cSld>
  <p:clrMapOvr>
    <a:masterClrMapping/>
  </p:clrMapOvr>
  <p:extLst mod="1">
    <p:ext uri="{DCECCB84-F9BA-43D5-87BE-67443E8EF086}">
      <p15:sldGuideLst xmlns:p15="http://schemas.microsoft.com/office/powerpoint/2012/main">
        <p15:guide id="1" orient="horz" pos="913" userDrawn="1">
          <p15:clr>
            <a:srgbClr val="FBAE40"/>
          </p15:clr>
        </p15:guide>
        <p15:guide id="2" orient="horz" pos="38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catie afbeelding en plattegrond Lich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AC112D0-A16D-4918-88F7-8ADE63CDCC79}"/>
              </a:ext>
            </a:extLst>
          </p:cNvPr>
          <p:cNvGraphicFramePr>
            <a:graphicFrameLocks noChangeAspect="1"/>
          </p:cNvGraphicFramePr>
          <p:nvPr userDrawn="1">
            <p:custDataLst>
              <p:tags r:id="rId2"/>
            </p:custDataLst>
            <p:extLst>
              <p:ext uri="{D42A27DB-BD31-4B8C-83A1-F6EECF244321}">
                <p14:modId xmlns:p14="http://schemas.microsoft.com/office/powerpoint/2010/main" val="1707333080"/>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8194" name="think-cell Slide" r:id="rId4" imgW="338" imgH="337" progId="TCLayout.ActiveDocument.1">
                  <p:embed/>
                </p:oleObj>
              </mc:Choice>
              <mc:Fallback>
                <p:oleObj name="think-cell Slide" r:id="rId4" imgW="338" imgH="337" progId="TCLayout.ActiveDocument.1">
                  <p:embed/>
                  <p:pic>
                    <p:nvPicPr>
                      <p:cNvPr id="7" name="Object 6" hidden="1">
                        <a:extLst>
                          <a:ext uri="{FF2B5EF4-FFF2-40B4-BE49-F238E27FC236}">
                            <a16:creationId xmlns:a16="http://schemas.microsoft.com/office/drawing/2014/main" id="{2AC112D0-A16D-4918-88F7-8ADE63CDCC79}"/>
                          </a:ext>
                        </a:extLst>
                      </p:cNvPr>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12" name="Tijdelijke aanduiding voor afbeelding 11">
            <a:extLst>
              <a:ext uri="{FF2B5EF4-FFF2-40B4-BE49-F238E27FC236}">
                <a16:creationId xmlns:a16="http://schemas.microsoft.com/office/drawing/2014/main" id="{7A809C86-E6F9-4A2D-AC6F-D84E1932259D}"/>
              </a:ext>
            </a:extLst>
          </p:cNvPr>
          <p:cNvSpPr>
            <a:spLocks noGrp="1"/>
          </p:cNvSpPr>
          <p:nvPr>
            <p:ph type="pic" sz="quarter" idx="10" hasCustomPrompt="1"/>
          </p:nvPr>
        </p:nvSpPr>
        <p:spPr>
          <a:xfrm>
            <a:off x="576263" y="1125538"/>
            <a:ext cx="5400000" cy="3591605"/>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5C6D0320-6C07-475D-BCD4-3F0903EA88A2}"/>
              </a:ext>
            </a:extLst>
          </p:cNvPr>
          <p:cNvSpPr>
            <a:spLocks noGrp="1"/>
          </p:cNvSpPr>
          <p:nvPr>
            <p:ph type="sldNum" sz="quarter" idx="12"/>
          </p:nvPr>
        </p:nvSpPr>
        <p:spPr/>
        <p:txBody>
          <a:bodyPr/>
          <a:lstStyle/>
          <a:p>
            <a:fld id="{37949326-3C7D-490F-8450-DCF29F9086DB}" type="slidenum">
              <a:rPr lang="nl-NL" smtClean="0"/>
              <a:pPr/>
              <a:t>‹nr.›</a:t>
            </a:fld>
            <a:endParaRPr lang="nl-NL" dirty="0"/>
          </a:p>
        </p:txBody>
      </p:sp>
      <p:sp>
        <p:nvSpPr>
          <p:cNvPr id="4" name="Tijdelijke aanduiding voor voettekst 3">
            <a:extLst>
              <a:ext uri="{FF2B5EF4-FFF2-40B4-BE49-F238E27FC236}">
                <a16:creationId xmlns:a16="http://schemas.microsoft.com/office/drawing/2014/main" id="{DADCA756-1BC5-42D2-8AB3-E876C4B25028}"/>
              </a:ext>
            </a:extLst>
          </p:cNvPr>
          <p:cNvSpPr>
            <a:spLocks noGrp="1"/>
          </p:cNvSpPr>
          <p:nvPr>
            <p:ph type="ftr" sz="quarter" idx="11"/>
          </p:nvPr>
        </p:nvSpPr>
        <p:spPr/>
        <p:txBody>
          <a:bodyPr/>
          <a:lstStyle/>
          <a:p>
            <a:r>
              <a:rPr lang="nl-NL"/>
              <a:t>31 oktober 2018  |  Ontwikkelkader Samen op Harreveld </a:t>
            </a:r>
            <a:endParaRPr lang="nl-NL" dirty="0"/>
          </a:p>
        </p:txBody>
      </p:sp>
      <p:sp>
        <p:nvSpPr>
          <p:cNvPr id="2" name="Titel 1">
            <a:extLst>
              <a:ext uri="{FF2B5EF4-FFF2-40B4-BE49-F238E27FC236}">
                <a16:creationId xmlns:a16="http://schemas.microsoft.com/office/drawing/2014/main" id="{D33A96FF-83AF-43AF-9A3F-2A7A492D1577}"/>
              </a:ext>
            </a:extLst>
          </p:cNvPr>
          <p:cNvSpPr>
            <a:spLocks noGrp="1"/>
          </p:cNvSpPr>
          <p:nvPr>
            <p:ph type="title" hasCustomPrompt="1"/>
          </p:nvPr>
        </p:nvSpPr>
        <p:spPr/>
        <p:txBody>
          <a:bodyPr/>
          <a:lstStyle>
            <a:lvl1pPr>
              <a:defRPr/>
            </a:lvl1pPr>
          </a:lstStyle>
          <a:p>
            <a:r>
              <a:rPr lang="nl-NL" dirty="0"/>
              <a:t>titel</a:t>
            </a:r>
          </a:p>
        </p:txBody>
      </p:sp>
      <p:sp>
        <p:nvSpPr>
          <p:cNvPr id="13" name="Tijdelijke aanduiding voor tekst 9">
            <a:extLst>
              <a:ext uri="{FF2B5EF4-FFF2-40B4-BE49-F238E27FC236}">
                <a16:creationId xmlns:a16="http://schemas.microsoft.com/office/drawing/2014/main" id="{D1054665-C933-4FF0-AC5B-CEDEC089A84D}"/>
              </a:ext>
            </a:extLst>
          </p:cNvPr>
          <p:cNvSpPr>
            <a:spLocks noGrp="1"/>
          </p:cNvSpPr>
          <p:nvPr>
            <p:ph type="body" sz="quarter" idx="14" hasCustomPrompt="1"/>
          </p:nvPr>
        </p:nvSpPr>
        <p:spPr>
          <a:xfrm>
            <a:off x="576938" y="4815484"/>
            <a:ext cx="5400000" cy="229935"/>
          </a:xfrm>
        </p:spPr>
        <p:txBody>
          <a:bodyPr>
            <a:norm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
        <p:nvSpPr>
          <p:cNvPr id="19" name="Tijdelijke aanduiding voor afbeelding 11">
            <a:extLst>
              <a:ext uri="{FF2B5EF4-FFF2-40B4-BE49-F238E27FC236}">
                <a16:creationId xmlns:a16="http://schemas.microsoft.com/office/drawing/2014/main" id="{5E3FD3AE-40EF-428C-95B0-CF6E8E9B40DB}"/>
              </a:ext>
            </a:extLst>
          </p:cNvPr>
          <p:cNvSpPr>
            <a:spLocks noGrp="1"/>
          </p:cNvSpPr>
          <p:nvPr>
            <p:ph type="pic" sz="quarter" idx="15" hasCustomPrompt="1"/>
          </p:nvPr>
        </p:nvSpPr>
        <p:spPr>
          <a:xfrm>
            <a:off x="6372225" y="1125538"/>
            <a:ext cx="2203450" cy="3591605"/>
          </a:xfrm>
          <a:solidFill>
            <a:schemeClr val="bg1">
              <a:lumMod val="95000"/>
            </a:schemeClr>
          </a:solidFill>
        </p:spPr>
        <p:txBody>
          <a:bodyPr bIns="648000" anchor="ctr" anchorCtr="0">
            <a:noAutofit/>
          </a:bodyPr>
          <a:lstStyle>
            <a:lvl1pPr marL="0" indent="0" algn="ctr">
              <a:buFont typeface="Arial" panose="020B0604020202020204" pitchFamily="34" charset="0"/>
              <a:buNone/>
              <a:defRPr/>
            </a:lvl1pPr>
          </a:lstStyle>
          <a:p>
            <a:r>
              <a:rPr lang="nl-NL" dirty="0"/>
              <a:t>Klik op icoon om afbeelding in te voegen</a:t>
            </a:r>
          </a:p>
        </p:txBody>
      </p:sp>
      <p:sp>
        <p:nvSpPr>
          <p:cNvPr id="20" name="Tijdelijke aanduiding voor tekst 9">
            <a:extLst>
              <a:ext uri="{FF2B5EF4-FFF2-40B4-BE49-F238E27FC236}">
                <a16:creationId xmlns:a16="http://schemas.microsoft.com/office/drawing/2014/main" id="{DFD31D94-CEC6-42AE-88D4-F4D059BBA25B}"/>
              </a:ext>
            </a:extLst>
          </p:cNvPr>
          <p:cNvSpPr>
            <a:spLocks noGrp="1"/>
          </p:cNvSpPr>
          <p:nvPr>
            <p:ph type="body" sz="quarter" idx="16" hasCustomPrompt="1"/>
          </p:nvPr>
        </p:nvSpPr>
        <p:spPr>
          <a:xfrm>
            <a:off x="6409414" y="4815484"/>
            <a:ext cx="2166261" cy="229935"/>
          </a:xfrm>
        </p:spPr>
        <p:txBody>
          <a:bodyPr>
            <a:normAutofit/>
          </a:bodyPr>
          <a:lstStyle>
            <a:lvl1pPr marL="0" indent="0" algn="l">
              <a:buFont typeface="Arial" panose="020B0604020202020204" pitchFamily="34" charset="0"/>
              <a:buNone/>
              <a:defRPr sz="1500" cap="all" baseline="0">
                <a:solidFill>
                  <a:schemeClr val="tx1"/>
                </a:solidFill>
              </a:defRPr>
            </a:lvl1pPr>
          </a:lstStyle>
          <a:p>
            <a:pPr lvl="0"/>
            <a:r>
              <a:rPr lang="nl-NL" dirty="0"/>
              <a:t>Omschrijving</a:t>
            </a:r>
          </a:p>
        </p:txBody>
      </p:sp>
    </p:spTree>
    <p:extLst>
      <p:ext uri="{BB962C8B-B14F-4D97-AF65-F5344CB8AC3E}">
        <p14:creationId xmlns:p14="http://schemas.microsoft.com/office/powerpoint/2010/main" val="4109213730"/>
      </p:ext>
    </p:extLst>
  </p:cSld>
  <p:clrMapOvr>
    <a:masterClrMapping/>
  </p:clrMapOvr>
  <p:extLst mod="1">
    <p:ext uri="{DCECCB84-F9BA-43D5-87BE-67443E8EF086}">
      <p15:sldGuideLst xmlns:p15="http://schemas.microsoft.com/office/powerpoint/2012/main">
        <p15:guide id="1" orient="horz" pos="709" userDrawn="1">
          <p15:clr>
            <a:srgbClr val="FBAE40"/>
          </p15:clr>
        </p15:guide>
        <p15:guide id="2" orient="horz" pos="3861" userDrawn="1">
          <p15:clr>
            <a:srgbClr val="FBAE40"/>
          </p15:clr>
        </p15:guide>
        <p15:guide id="4" pos="3765" userDrawn="1">
          <p15:clr>
            <a:srgbClr val="FBAE40"/>
          </p15:clr>
        </p15:guide>
        <p15:guide id="5" pos="40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00240D-513C-4D8D-8101-42EFCA74F1F8}"/>
              </a:ext>
            </a:extLst>
          </p:cNvPr>
          <p:cNvGraphicFramePr>
            <a:graphicFrameLocks noChangeAspect="1"/>
          </p:cNvGraphicFramePr>
          <p:nvPr userDrawn="1">
            <p:custDataLst>
              <p:tags r:id="rId17"/>
            </p:custDataLst>
            <p:extLst>
              <p:ext uri="{D42A27DB-BD31-4B8C-83A1-F6EECF244321}">
                <p14:modId xmlns:p14="http://schemas.microsoft.com/office/powerpoint/2010/main" val="3685986749"/>
              </p:ex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026" name="think-cell Slide" r:id="rId18" imgW="338" imgH="337" progId="TCLayout.ActiveDocument.1">
                  <p:embed/>
                </p:oleObj>
              </mc:Choice>
              <mc:Fallback>
                <p:oleObj name="think-cell Slide" r:id="rId18" imgW="338" imgH="337" progId="TCLayout.ActiveDocument.1">
                  <p:embed/>
                  <p:pic>
                    <p:nvPicPr>
                      <p:cNvPr id="7" name="Object 6" hidden="1">
                        <a:extLst>
                          <a:ext uri="{FF2B5EF4-FFF2-40B4-BE49-F238E27FC236}">
                            <a16:creationId xmlns:a16="http://schemas.microsoft.com/office/drawing/2014/main" id="{DB00240D-513C-4D8D-8101-42EFCA74F1F8}"/>
                          </a:ext>
                        </a:extLst>
                      </p:cNvPr>
                      <p:cNvPicPr/>
                      <p:nvPr/>
                    </p:nvPicPr>
                    <p:blipFill>
                      <a:blip r:embed="rId19"/>
                      <a:stretch>
                        <a:fillRect/>
                      </a:stretch>
                    </p:blipFill>
                    <p:spPr>
                      <a:xfrm>
                        <a:off x="1589" y="2118"/>
                        <a:ext cx="1587" cy="2116"/>
                      </a:xfrm>
                      <a:prstGeom prst="rect">
                        <a:avLst/>
                      </a:prstGeom>
                    </p:spPr>
                  </p:pic>
                </p:oleObj>
              </mc:Fallback>
            </mc:AlternateContent>
          </a:graphicData>
        </a:graphic>
      </p:graphicFrame>
      <p:sp>
        <p:nvSpPr>
          <p:cNvPr id="2" name="Title Placeholder 1"/>
          <p:cNvSpPr>
            <a:spLocks noGrp="1"/>
          </p:cNvSpPr>
          <p:nvPr>
            <p:ph type="title"/>
          </p:nvPr>
        </p:nvSpPr>
        <p:spPr>
          <a:xfrm>
            <a:off x="576264" y="491477"/>
            <a:ext cx="7999411" cy="429348"/>
          </a:xfrm>
          <a:prstGeom prst="rect">
            <a:avLst/>
          </a:prstGeom>
        </p:spPr>
        <p:txBody>
          <a:bodyPr vert="horz" wrap="square" lIns="0" tIns="0" rIns="0" bIns="0" rtlCol="0" anchor="t" anchorCtr="0">
            <a:normAutofit/>
          </a:bodyPr>
          <a:lstStyle/>
          <a:p>
            <a:r>
              <a:rPr lang="nl-NL" dirty="0"/>
              <a:t>Klik om stijl te bewerken</a:t>
            </a:r>
            <a:endParaRPr lang="en-US" dirty="0"/>
          </a:p>
        </p:txBody>
      </p:sp>
      <p:sp>
        <p:nvSpPr>
          <p:cNvPr id="3" name="Text Placeholder 2"/>
          <p:cNvSpPr>
            <a:spLocks noGrp="1"/>
          </p:cNvSpPr>
          <p:nvPr>
            <p:ph type="body" idx="1"/>
          </p:nvPr>
        </p:nvSpPr>
        <p:spPr>
          <a:xfrm>
            <a:off x="576263" y="1449389"/>
            <a:ext cx="7999412" cy="4679949"/>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576263" y="6465432"/>
            <a:ext cx="5400000" cy="138499"/>
          </a:xfrm>
          <a:prstGeom prst="rect">
            <a:avLst/>
          </a:prstGeom>
        </p:spPr>
        <p:txBody>
          <a:bodyPr vert="horz" wrap="square" lIns="0" tIns="0" rIns="0" bIns="0" rtlCol="0" anchor="ctr">
            <a:spAutoFit/>
          </a:bodyPr>
          <a:lstStyle>
            <a:lvl1pPr algn="l">
              <a:defRPr sz="900">
                <a:solidFill>
                  <a:schemeClr val="tx1"/>
                </a:solidFill>
              </a:defRPr>
            </a:lvl1pPr>
          </a:lstStyle>
          <a:p>
            <a:r>
              <a:rPr lang="nl-NL"/>
              <a:t>31 oktober 2018  |  Ontwikkelkader Samen op Harreveld </a:t>
            </a:r>
            <a:endParaRPr lang="nl-NL" dirty="0"/>
          </a:p>
        </p:txBody>
      </p:sp>
      <p:sp>
        <p:nvSpPr>
          <p:cNvPr id="6" name="Slide Number Placeholder 5"/>
          <p:cNvSpPr>
            <a:spLocks noGrp="1"/>
          </p:cNvSpPr>
          <p:nvPr>
            <p:ph type="sldNum" sz="quarter" idx="4"/>
          </p:nvPr>
        </p:nvSpPr>
        <p:spPr>
          <a:xfrm>
            <a:off x="8848398" y="6465432"/>
            <a:ext cx="230832" cy="138499"/>
          </a:xfrm>
          <a:prstGeom prst="rect">
            <a:avLst/>
          </a:prstGeom>
        </p:spPr>
        <p:txBody>
          <a:bodyPr vert="horz" wrap="none" lIns="0" tIns="0" rIns="0" bIns="0" rtlCol="0" anchor="ctr">
            <a:spAutoFit/>
          </a:bodyPr>
          <a:lstStyle>
            <a:lvl1pPr algn="r">
              <a:defRPr sz="900">
                <a:solidFill>
                  <a:schemeClr val="tx1"/>
                </a:solidFill>
              </a:defRPr>
            </a:lvl1pPr>
          </a:lstStyle>
          <a:p>
            <a:fld id="{37949326-3C7D-490F-8450-DCF29F9086DB}" type="slidenum">
              <a:rPr lang="nl-NL" smtClean="0"/>
              <a:pPr/>
              <a:t>‹nr.›</a:t>
            </a:fld>
            <a:endParaRPr lang="nl-NL" dirty="0"/>
          </a:p>
        </p:txBody>
      </p:sp>
      <p:pic>
        <p:nvPicPr>
          <p:cNvPr id="32" name="Afbeelding 31">
            <a:extLst>
              <a:ext uri="{FF2B5EF4-FFF2-40B4-BE49-F238E27FC236}">
                <a16:creationId xmlns:a16="http://schemas.microsoft.com/office/drawing/2014/main" id="{D7C67B25-931D-4BFD-AD5D-77B5CCE84C98}"/>
              </a:ext>
            </a:extLst>
          </p:cNvPr>
          <p:cNvPicPr/>
          <p:nvPr userDrawn="1"/>
        </p:nvPicPr>
        <p:blipFill rotWithShape="1">
          <a:blip r:embed="rId20">
            <a:extLst>
              <a:ext uri="{28A0092B-C50C-407E-A947-70E740481C1C}">
                <a14:useLocalDpi xmlns:a14="http://schemas.microsoft.com/office/drawing/2010/main" val="0"/>
              </a:ext>
            </a:extLst>
          </a:blip>
          <a:srcRect l="22630" t="20821" r="22630" b="20821"/>
          <a:stretch/>
        </p:blipFill>
        <p:spPr bwMode="auto">
          <a:xfrm>
            <a:off x="8374856" y="6331110"/>
            <a:ext cx="203200" cy="2455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864288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62" r:id="rId4"/>
    <p:sldLayoutId id="2147483679" r:id="rId5"/>
    <p:sldLayoutId id="2147483673" r:id="rId6"/>
    <p:sldLayoutId id="2147483681" r:id="rId7"/>
    <p:sldLayoutId id="2147483682" r:id="rId8"/>
    <p:sldLayoutId id="2147483676" r:id="rId9"/>
    <p:sldLayoutId id="2147483680" r:id="rId10"/>
    <p:sldLayoutId id="2147483670" r:id="rId11"/>
    <p:sldLayoutId id="2147483672" r:id="rId12"/>
    <p:sldLayoutId id="2147483666" r:id="rId13"/>
    <p:sldLayoutId id="2147483675" r:id="rId14"/>
  </p:sldLayoutIdLst>
  <p:hf sldNum="0" hdr="0" dt="0"/>
  <p:txStyles>
    <p:titleStyle>
      <a:lvl1pPr algn="l" defTabSz="685800" rtl="0" eaLnBrk="1" latinLnBrk="0" hangingPunct="1">
        <a:lnSpc>
          <a:spcPct val="90000"/>
        </a:lnSpc>
        <a:spcBef>
          <a:spcPct val="0"/>
        </a:spcBef>
        <a:buNone/>
        <a:defRPr sz="3100" b="1" kern="1200" cap="all" baseline="0">
          <a:solidFill>
            <a:schemeClr val="tx1"/>
          </a:solidFill>
          <a:latin typeface="+mj-lt"/>
          <a:ea typeface="+mj-ea"/>
          <a:cs typeface="+mj-cs"/>
        </a:defRPr>
      </a:lvl1pPr>
    </p:titleStyle>
    <p:bodyStyle>
      <a:lvl1pPr marL="182563" indent="-182563" algn="l" defTabSz="6858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1pPr>
      <a:lvl2pPr marL="358775" indent="-176213" algn="l" defTabSz="6858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2pPr>
      <a:lvl3pPr marL="541338" indent="-182563" algn="l" defTabSz="6858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3pPr>
      <a:lvl4pPr marL="715963" indent="-174625" algn="l" defTabSz="6858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4pPr>
      <a:lvl5pPr marL="898525" indent="-182563" algn="l" defTabSz="6858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63" userDrawn="1">
          <p15:clr>
            <a:srgbClr val="F26B43"/>
          </p15:clr>
        </p15:guide>
        <p15:guide id="4" pos="54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0CCE3A21-0B9A-4CE2-8170-32BCCE990D5B}"/>
              </a:ext>
            </a:extLst>
          </p:cNvPr>
          <p:cNvSpPr>
            <a:spLocks noGrp="1"/>
          </p:cNvSpPr>
          <p:nvPr>
            <p:ph type="body" sz="quarter" idx="13"/>
          </p:nvPr>
        </p:nvSpPr>
        <p:spPr/>
        <p:txBody>
          <a:bodyPr/>
          <a:lstStyle/>
          <a:p>
            <a:endParaRPr lang="en-GB" dirty="0"/>
          </a:p>
        </p:txBody>
      </p:sp>
      <p:sp>
        <p:nvSpPr>
          <p:cNvPr id="2" name="Titel 1">
            <a:extLst>
              <a:ext uri="{FF2B5EF4-FFF2-40B4-BE49-F238E27FC236}">
                <a16:creationId xmlns:a16="http://schemas.microsoft.com/office/drawing/2014/main" id="{0FFA88C5-0FF2-48FA-9996-9C040E2DABA2}"/>
              </a:ext>
            </a:extLst>
          </p:cNvPr>
          <p:cNvSpPr>
            <a:spLocks noGrp="1"/>
          </p:cNvSpPr>
          <p:nvPr>
            <p:ph type="ctrTitle"/>
          </p:nvPr>
        </p:nvSpPr>
        <p:spPr/>
        <p:txBody>
          <a:bodyPr/>
          <a:lstStyle/>
          <a:p>
            <a:r>
              <a:rPr lang="en-GB" dirty="0"/>
              <a:t>ONTWIKKELKADER</a:t>
            </a:r>
          </a:p>
        </p:txBody>
      </p:sp>
      <p:sp>
        <p:nvSpPr>
          <p:cNvPr id="3" name="Ondertitel 2">
            <a:extLst>
              <a:ext uri="{FF2B5EF4-FFF2-40B4-BE49-F238E27FC236}">
                <a16:creationId xmlns:a16="http://schemas.microsoft.com/office/drawing/2014/main" id="{53B11A26-B6E0-4D9C-8212-5596AC3484C3}"/>
              </a:ext>
            </a:extLst>
          </p:cNvPr>
          <p:cNvSpPr>
            <a:spLocks noGrp="1"/>
          </p:cNvSpPr>
          <p:nvPr>
            <p:ph type="subTitle" idx="1"/>
          </p:nvPr>
        </p:nvSpPr>
        <p:spPr/>
        <p:txBody>
          <a:bodyPr/>
          <a:lstStyle/>
          <a:p>
            <a:r>
              <a:rPr lang="en-GB" dirty="0">
                <a:solidFill>
                  <a:srgbClr val="FFCC40"/>
                </a:solidFill>
              </a:rPr>
              <a:t>SAMEN OP HARREVELD</a:t>
            </a:r>
          </a:p>
        </p:txBody>
      </p:sp>
      <p:pic>
        <p:nvPicPr>
          <p:cNvPr id="6" name="Tijdelijke aanduiding voor afbeelding 5">
            <a:extLst>
              <a:ext uri="{FF2B5EF4-FFF2-40B4-BE49-F238E27FC236}">
                <a16:creationId xmlns:a16="http://schemas.microsoft.com/office/drawing/2014/main" id="{5DDAE526-6470-4719-8779-BCD76EE392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546" b="6546"/>
          <a:stretch>
            <a:fillRect/>
          </a:stretch>
        </p:blipFill>
        <p:spPr>
          <a:xfrm>
            <a:off x="576263" y="1700213"/>
            <a:ext cx="7999412" cy="4610100"/>
          </a:xfrm>
          <a:prstGeom prst="rect">
            <a:avLst/>
          </a:prstGeom>
        </p:spPr>
      </p:pic>
    </p:spTree>
    <p:extLst>
      <p:ext uri="{BB962C8B-B14F-4D97-AF65-F5344CB8AC3E}">
        <p14:creationId xmlns:p14="http://schemas.microsoft.com/office/powerpoint/2010/main" val="306558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BE411C-DB54-4C5B-9D19-9CF83227B578}"/>
              </a:ext>
            </a:extLst>
          </p:cNvPr>
          <p:cNvSpPr>
            <a:spLocks noGrp="1"/>
          </p:cNvSpPr>
          <p:nvPr>
            <p:ph type="title"/>
          </p:nvPr>
        </p:nvSpPr>
        <p:spPr/>
        <p:txBody>
          <a:bodyPr/>
          <a:lstStyle/>
          <a:p>
            <a:r>
              <a:rPr lang="nl-NL" dirty="0"/>
              <a:t>Inhoud</a:t>
            </a:r>
          </a:p>
        </p:txBody>
      </p:sp>
      <p:sp>
        <p:nvSpPr>
          <p:cNvPr id="4" name="Tijdelijke aanduiding voor voettekst 3">
            <a:extLst>
              <a:ext uri="{FF2B5EF4-FFF2-40B4-BE49-F238E27FC236}">
                <a16:creationId xmlns:a16="http://schemas.microsoft.com/office/drawing/2014/main" id="{A4FCFE51-806C-4E0C-A546-F80543A3C264}"/>
              </a:ext>
            </a:extLst>
          </p:cNvPr>
          <p:cNvSpPr>
            <a:spLocks noGrp="1"/>
          </p:cNvSpPr>
          <p:nvPr>
            <p:ph type="ftr" sz="quarter" idx="11"/>
          </p:nvPr>
        </p:nvSpPr>
        <p:spPr/>
        <p:txBody>
          <a:bodyPr/>
          <a:lstStyle/>
          <a:p>
            <a:r>
              <a:rPr lang="nl-NL" dirty="0"/>
              <a:t>31 oktober 2018  |  Ontwikkelkader Samen op Harreveld </a:t>
            </a:r>
          </a:p>
        </p:txBody>
      </p:sp>
      <p:sp>
        <p:nvSpPr>
          <p:cNvPr id="13" name="Tekstvak 12">
            <a:extLst>
              <a:ext uri="{FF2B5EF4-FFF2-40B4-BE49-F238E27FC236}">
                <a16:creationId xmlns:a16="http://schemas.microsoft.com/office/drawing/2014/main" id="{5B513A11-0EFA-4A31-BA49-F0B060557829}"/>
              </a:ext>
            </a:extLst>
          </p:cNvPr>
          <p:cNvSpPr txBox="1"/>
          <p:nvPr/>
        </p:nvSpPr>
        <p:spPr>
          <a:xfrm>
            <a:off x="576263" y="1383632"/>
            <a:ext cx="3422030" cy="646331"/>
          </a:xfrm>
          <a:prstGeom prst="rect">
            <a:avLst/>
          </a:prstGeom>
          <a:noFill/>
        </p:spPr>
        <p:txBody>
          <a:bodyPr wrap="square" lIns="0" tIns="0" rIns="0" bIns="0" rtlCol="0">
            <a:spAutoFit/>
          </a:bodyPr>
          <a:lstStyle/>
          <a:p>
            <a:pPr algn="l"/>
            <a:r>
              <a:rPr lang="nl-NL" sz="1400" dirty="0">
                <a:latin typeface="+mj-lt"/>
              </a:rPr>
              <a:t>1. Inleiding</a:t>
            </a:r>
          </a:p>
          <a:p>
            <a:pPr algn="l"/>
            <a:endParaRPr lang="nl-NL" sz="1400" dirty="0">
              <a:latin typeface="+mj-lt"/>
            </a:endParaRPr>
          </a:p>
          <a:p>
            <a:pPr algn="l"/>
            <a:r>
              <a:rPr lang="nl-NL" sz="1400" dirty="0">
                <a:latin typeface="+mj-lt"/>
              </a:rPr>
              <a:t>2. Ontwikkelkader</a:t>
            </a:r>
          </a:p>
        </p:txBody>
      </p:sp>
      <p:pic>
        <p:nvPicPr>
          <p:cNvPr id="5" name="Tijdelijke aanduiding voor inhoud 4">
            <a:extLst>
              <a:ext uri="{FF2B5EF4-FFF2-40B4-BE49-F238E27FC236}">
                <a16:creationId xmlns:a16="http://schemas.microsoft.com/office/drawing/2014/main" id="{C3402A51-3223-40ED-9B5C-BD65D1749B09}"/>
              </a:ext>
            </a:extLst>
          </p:cNvPr>
          <p:cNvPicPr>
            <a:picLocks noGrp="1" noChangeAspect="1"/>
          </p:cNvPicPr>
          <p:nvPr>
            <p:ph idx="1"/>
          </p:nvPr>
        </p:nvPicPr>
        <p:blipFill>
          <a:blip r:embed="rId3"/>
          <a:stretch>
            <a:fillRect/>
          </a:stretch>
        </p:blipFill>
        <p:spPr>
          <a:xfrm>
            <a:off x="4082229" y="0"/>
            <a:ext cx="5061771" cy="6051884"/>
          </a:xfrm>
        </p:spPr>
      </p:pic>
    </p:spTree>
    <p:extLst>
      <p:ext uri="{BB962C8B-B14F-4D97-AF65-F5344CB8AC3E}">
        <p14:creationId xmlns:p14="http://schemas.microsoft.com/office/powerpoint/2010/main" val="115959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9DB93C15-3432-451A-AB7E-857CE6662194}"/>
              </a:ext>
            </a:extLst>
          </p:cNvPr>
          <p:cNvSpPr>
            <a:spLocks noGrp="1"/>
          </p:cNvSpPr>
          <p:nvPr>
            <p:ph type="ftr" sz="quarter" idx="11"/>
          </p:nvPr>
        </p:nvSpPr>
        <p:spPr/>
        <p:txBody>
          <a:bodyPr/>
          <a:lstStyle/>
          <a:p>
            <a:r>
              <a:rPr lang="nl-NL"/>
              <a:t>31 oktober 2018  |  Ontwikkelkader Samen op Harreveld </a:t>
            </a:r>
            <a:endParaRPr lang="nl-NL" dirty="0"/>
          </a:p>
        </p:txBody>
      </p:sp>
      <p:sp>
        <p:nvSpPr>
          <p:cNvPr id="6" name="Tekstvak 5">
            <a:extLst>
              <a:ext uri="{FF2B5EF4-FFF2-40B4-BE49-F238E27FC236}">
                <a16:creationId xmlns:a16="http://schemas.microsoft.com/office/drawing/2014/main" id="{E701464A-F840-4A86-A83D-76679EF7C991}"/>
              </a:ext>
            </a:extLst>
          </p:cNvPr>
          <p:cNvSpPr txBox="1"/>
          <p:nvPr/>
        </p:nvSpPr>
        <p:spPr>
          <a:xfrm>
            <a:off x="576263" y="3564492"/>
            <a:ext cx="7991474" cy="2708434"/>
          </a:xfrm>
          <a:prstGeom prst="rect">
            <a:avLst/>
          </a:prstGeom>
          <a:noFill/>
        </p:spPr>
        <p:txBody>
          <a:bodyPr wrap="square" lIns="0" tIns="0" rIns="0" bIns="0" rtlCol="0">
            <a:spAutoFit/>
          </a:bodyPr>
          <a:lstStyle/>
          <a:p>
            <a:pPr algn="l"/>
            <a:r>
              <a:rPr lang="nl-NL" sz="17600" b="1" dirty="0">
                <a:solidFill>
                  <a:schemeClr val="bg1"/>
                </a:solidFill>
              </a:rPr>
              <a:t>1</a:t>
            </a:r>
            <a:r>
              <a:rPr lang="nl-NL" sz="9600" b="1" dirty="0">
                <a:solidFill>
                  <a:schemeClr val="bg1"/>
                </a:solidFill>
              </a:rPr>
              <a:t> </a:t>
            </a:r>
            <a:r>
              <a:rPr lang="nl-NL" sz="2800" dirty="0">
                <a:solidFill>
                  <a:schemeClr val="bg1"/>
                </a:solidFill>
              </a:rPr>
              <a:t>Inleiding</a:t>
            </a:r>
          </a:p>
        </p:txBody>
      </p:sp>
    </p:spTree>
    <p:extLst>
      <p:ext uri="{BB962C8B-B14F-4D97-AF65-F5344CB8AC3E}">
        <p14:creationId xmlns:p14="http://schemas.microsoft.com/office/powerpoint/2010/main" val="294140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BE411C-DB54-4C5B-9D19-9CF83227B578}"/>
              </a:ext>
            </a:extLst>
          </p:cNvPr>
          <p:cNvSpPr>
            <a:spLocks noGrp="1"/>
          </p:cNvSpPr>
          <p:nvPr>
            <p:ph type="title"/>
          </p:nvPr>
        </p:nvSpPr>
        <p:spPr/>
        <p:txBody>
          <a:bodyPr/>
          <a:lstStyle/>
          <a:p>
            <a:r>
              <a:rPr lang="nl-NL" dirty="0"/>
              <a:t>Inleiding</a:t>
            </a:r>
          </a:p>
        </p:txBody>
      </p:sp>
      <p:sp>
        <p:nvSpPr>
          <p:cNvPr id="8" name="Tijdelijke aanduiding voor inhoud 7">
            <a:extLst>
              <a:ext uri="{FF2B5EF4-FFF2-40B4-BE49-F238E27FC236}">
                <a16:creationId xmlns:a16="http://schemas.microsoft.com/office/drawing/2014/main" id="{F913FA7F-B249-48DE-838D-C4F5B51C7AF6}"/>
              </a:ext>
            </a:extLst>
          </p:cNvPr>
          <p:cNvSpPr>
            <a:spLocks noGrp="1"/>
          </p:cNvSpPr>
          <p:nvPr>
            <p:ph idx="1"/>
          </p:nvPr>
        </p:nvSpPr>
        <p:spPr/>
        <p:txBody>
          <a:bodyPr numCol="2">
            <a:normAutofit/>
          </a:bodyPr>
          <a:lstStyle/>
          <a:p>
            <a:pPr marL="176212" lvl="1" indent="0">
              <a:buNone/>
            </a:pPr>
            <a:r>
              <a:rPr lang="nl-NL" sz="950" b="1" dirty="0">
                <a:latin typeface="+mj-lt"/>
              </a:rPr>
              <a:t>Inleiding</a:t>
            </a:r>
          </a:p>
          <a:p>
            <a:pPr marL="176212" lvl="1" indent="0">
              <a:buNone/>
            </a:pPr>
            <a:r>
              <a:rPr lang="nl-NL" sz="950" dirty="0"/>
              <a:t>Begin mei 2018 startten een vertegenwoordiging van de inwoners van Harreveld, de gemeente Oost Gelre, woningcorporatie ProWonen en adviesbureau KAW het project Samen op Harreveld. Het hoofddoel van het project is goed wonen in Harreveld, nu én in de toekomst. Dit document is het ontwikkelkader voor Samen op Harreveld. Het ontwikkelkader is tot stand gekomen op basis van de data-analyse, de uitkomsten van de woonwensenenquête en gesprekken met inwoners met een verhuis- of verbouwwens. Het ontwikkelkader is vastgesteld door de projectgroep Samen op Harreveld en zet de kaders waarbinnen nieuwe ontwikkelingen in Harreveld aan worden getoetst uiteen.  </a:t>
            </a:r>
          </a:p>
          <a:p>
            <a:pPr marL="176212" lvl="1" indent="0">
              <a:buNone/>
            </a:pPr>
            <a:endParaRPr lang="nl-NL" sz="950" dirty="0"/>
          </a:p>
          <a:p>
            <a:pPr marL="176212" lvl="1" indent="0">
              <a:buNone/>
            </a:pPr>
            <a:r>
              <a:rPr lang="nl-NL" sz="950" b="1" dirty="0"/>
              <a:t>Doelen</a:t>
            </a:r>
          </a:p>
          <a:p>
            <a:pPr marL="176212" lvl="1" indent="0">
              <a:buNone/>
            </a:pPr>
            <a:r>
              <a:rPr lang="nl-NL" sz="950" dirty="0"/>
              <a:t>Samen op Harreveld werkt aan een hoofddoel en drie subdoelen. </a:t>
            </a:r>
          </a:p>
          <a:p>
            <a:pPr marL="176212" lvl="1" indent="0">
              <a:buNone/>
            </a:pPr>
            <a:endParaRPr lang="nl-NL" sz="950" dirty="0"/>
          </a:p>
          <a:p>
            <a:pPr marL="176212" lvl="1" indent="0">
              <a:buNone/>
            </a:pPr>
            <a:r>
              <a:rPr lang="nl-NL" sz="950" u="sng" dirty="0"/>
              <a:t>Hoofddoel</a:t>
            </a:r>
            <a:r>
              <a:rPr lang="nl-NL" sz="950" dirty="0"/>
              <a:t>: Goed wonen op Harreveld, nu én in de toekomst.</a:t>
            </a:r>
          </a:p>
          <a:p>
            <a:pPr marL="176212" lvl="1" indent="0">
              <a:buNone/>
            </a:pPr>
            <a:endParaRPr lang="nl-NL" sz="950" u="sng" dirty="0"/>
          </a:p>
          <a:p>
            <a:pPr marL="176212" lvl="1" indent="0">
              <a:buNone/>
            </a:pPr>
            <a:r>
              <a:rPr lang="nl-NL" sz="950" u="sng" dirty="0"/>
              <a:t>Subdoelen</a:t>
            </a:r>
            <a:r>
              <a:rPr lang="nl-NL" sz="950" dirty="0"/>
              <a:t>: </a:t>
            </a:r>
          </a:p>
          <a:p>
            <a:pPr marL="176212" lvl="1" indent="0">
              <a:buNone/>
            </a:pPr>
            <a:endParaRPr lang="nl-NL" sz="950" dirty="0"/>
          </a:p>
          <a:p>
            <a:pPr marL="404812" lvl="1" indent="-228600">
              <a:buFont typeface="+mj-lt"/>
              <a:buAutoNum type="arabicPeriod"/>
            </a:pPr>
            <a:r>
              <a:rPr lang="nl-NL" sz="950" dirty="0"/>
              <a:t>Een evenwichtige woningmarkt (voldoende en passende 	      woningen) zorgt voor </a:t>
            </a:r>
            <a:r>
              <a:rPr lang="nl-NL" sz="950" dirty="0" err="1"/>
              <a:t>waardebehoud</a:t>
            </a:r>
            <a:r>
              <a:rPr lang="nl-NL" sz="950" dirty="0"/>
              <a:t>. </a:t>
            </a:r>
          </a:p>
          <a:p>
            <a:pPr marL="404812" lvl="1" indent="-228600">
              <a:buFont typeface="+mj-lt"/>
              <a:buAutoNum type="arabicPeriod"/>
            </a:pPr>
            <a:endParaRPr lang="nl-NL" sz="950" dirty="0"/>
          </a:p>
          <a:p>
            <a:pPr marL="404812" lvl="1" indent="-228600">
              <a:buFont typeface="+mj-lt"/>
              <a:buAutoNum type="arabicPeriod"/>
            </a:pPr>
            <a:r>
              <a:rPr lang="nl-NL" sz="950" dirty="0"/>
              <a:t>Doorstroming creëren. Dit zorgt ervoor dat mensen in de juiste woning wonen en we de bestaande woningvoorraad optimaal benutten. </a:t>
            </a:r>
          </a:p>
          <a:p>
            <a:pPr marL="404812" lvl="1" indent="-228600">
              <a:buFont typeface="+mj-lt"/>
              <a:buAutoNum type="arabicPeriod"/>
            </a:pPr>
            <a:endParaRPr lang="nl-NL" sz="950" dirty="0"/>
          </a:p>
          <a:p>
            <a:pPr marL="404812" lvl="1" indent="-228600">
              <a:buFont typeface="+mj-lt"/>
              <a:buAutoNum type="arabicPeriod"/>
            </a:pPr>
            <a:r>
              <a:rPr lang="nl-NL" sz="950" dirty="0"/>
              <a:t>Investeren in de bestaande woningvoorraad zodat deze klaar is voor de toekomst.</a:t>
            </a:r>
          </a:p>
          <a:p>
            <a:pPr marL="176212" lvl="1" indent="0">
              <a:buNone/>
            </a:pPr>
            <a:endParaRPr lang="nl-NL" sz="950" dirty="0"/>
          </a:p>
          <a:p>
            <a:pPr marL="176212" lvl="1" indent="0">
              <a:buNone/>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marL="176212" lvl="1" indent="0">
              <a:buNone/>
            </a:pPr>
            <a:endParaRPr lang="en-GB" sz="950" b="1" dirty="0">
              <a:latin typeface="+mj-lt"/>
            </a:endParaRPr>
          </a:p>
        </p:txBody>
      </p:sp>
      <p:sp>
        <p:nvSpPr>
          <p:cNvPr id="4" name="Tijdelijke aanduiding voor voettekst 3">
            <a:extLst>
              <a:ext uri="{FF2B5EF4-FFF2-40B4-BE49-F238E27FC236}">
                <a16:creationId xmlns:a16="http://schemas.microsoft.com/office/drawing/2014/main" id="{A4FCFE51-806C-4E0C-A546-F80543A3C264}"/>
              </a:ext>
            </a:extLst>
          </p:cNvPr>
          <p:cNvSpPr>
            <a:spLocks noGrp="1"/>
          </p:cNvSpPr>
          <p:nvPr>
            <p:ph type="ftr" sz="quarter" idx="11"/>
          </p:nvPr>
        </p:nvSpPr>
        <p:spPr/>
        <p:txBody>
          <a:bodyPr/>
          <a:lstStyle/>
          <a:p>
            <a:r>
              <a:rPr lang="nl-NL"/>
              <a:t>31 oktober 2018  |  Ontwikkelkader Samen op Harreveld </a:t>
            </a:r>
            <a:endParaRPr lang="nl-NL" dirty="0"/>
          </a:p>
        </p:txBody>
      </p:sp>
      <p:sp>
        <p:nvSpPr>
          <p:cNvPr id="9" name="Tijdelijke aanduiding voor tekst 8">
            <a:extLst>
              <a:ext uri="{FF2B5EF4-FFF2-40B4-BE49-F238E27FC236}">
                <a16:creationId xmlns:a16="http://schemas.microsoft.com/office/drawing/2014/main" id="{ADDF4369-D558-4FE0-AD6D-E05C7473EA13}"/>
              </a:ext>
            </a:extLst>
          </p:cNvPr>
          <p:cNvSpPr>
            <a:spLocks noGrp="1"/>
          </p:cNvSpPr>
          <p:nvPr>
            <p:ph type="body" sz="quarter" idx="13"/>
          </p:nvPr>
        </p:nvSpPr>
        <p:spPr/>
        <p:txBody>
          <a:bodyPr/>
          <a:lstStyle/>
          <a:p>
            <a:r>
              <a:rPr lang="nl-NL" dirty="0"/>
              <a:t>Samen</a:t>
            </a:r>
            <a:r>
              <a:rPr lang="en-GB" dirty="0"/>
              <a:t> op </a:t>
            </a:r>
            <a:r>
              <a:rPr lang="nl-NL" dirty="0"/>
              <a:t>Harreveld</a:t>
            </a:r>
          </a:p>
        </p:txBody>
      </p:sp>
      <p:pic>
        <p:nvPicPr>
          <p:cNvPr id="3" name="Afbeelding 2">
            <a:extLst>
              <a:ext uri="{FF2B5EF4-FFF2-40B4-BE49-F238E27FC236}">
                <a16:creationId xmlns:a16="http://schemas.microsoft.com/office/drawing/2014/main" id="{C3EF9BA1-C90C-4834-A567-A8DA1176C53C}"/>
              </a:ext>
            </a:extLst>
          </p:cNvPr>
          <p:cNvPicPr>
            <a:picLocks noChangeAspect="1"/>
          </p:cNvPicPr>
          <p:nvPr/>
        </p:nvPicPr>
        <p:blipFill>
          <a:blip r:embed="rId3"/>
          <a:stretch>
            <a:fillRect/>
          </a:stretch>
        </p:blipFill>
        <p:spPr>
          <a:xfrm>
            <a:off x="4665412" y="1454204"/>
            <a:ext cx="3910263" cy="4675134"/>
          </a:xfrm>
          <a:prstGeom prst="rect">
            <a:avLst/>
          </a:prstGeom>
        </p:spPr>
      </p:pic>
    </p:spTree>
    <p:extLst>
      <p:ext uri="{BB962C8B-B14F-4D97-AF65-F5344CB8AC3E}">
        <p14:creationId xmlns:p14="http://schemas.microsoft.com/office/powerpoint/2010/main" val="8236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9DB93C15-3432-451A-AB7E-857CE6662194}"/>
              </a:ext>
            </a:extLst>
          </p:cNvPr>
          <p:cNvSpPr>
            <a:spLocks noGrp="1"/>
          </p:cNvSpPr>
          <p:nvPr>
            <p:ph type="ftr" sz="quarter" idx="11"/>
          </p:nvPr>
        </p:nvSpPr>
        <p:spPr/>
        <p:txBody>
          <a:bodyPr/>
          <a:lstStyle/>
          <a:p>
            <a:r>
              <a:rPr lang="nl-NL"/>
              <a:t>31 oktober 2018  |  Ontwikkelkader Samen op Harreveld </a:t>
            </a:r>
            <a:endParaRPr lang="nl-NL" dirty="0"/>
          </a:p>
        </p:txBody>
      </p:sp>
      <p:sp>
        <p:nvSpPr>
          <p:cNvPr id="6" name="Tekstvak 5">
            <a:extLst>
              <a:ext uri="{FF2B5EF4-FFF2-40B4-BE49-F238E27FC236}">
                <a16:creationId xmlns:a16="http://schemas.microsoft.com/office/drawing/2014/main" id="{E701464A-F840-4A86-A83D-76679EF7C991}"/>
              </a:ext>
            </a:extLst>
          </p:cNvPr>
          <p:cNvSpPr txBox="1"/>
          <p:nvPr/>
        </p:nvSpPr>
        <p:spPr>
          <a:xfrm>
            <a:off x="576263" y="3564492"/>
            <a:ext cx="7991474" cy="2708434"/>
          </a:xfrm>
          <a:prstGeom prst="rect">
            <a:avLst/>
          </a:prstGeom>
          <a:noFill/>
        </p:spPr>
        <p:txBody>
          <a:bodyPr wrap="square" lIns="0" tIns="0" rIns="0" bIns="0" rtlCol="0">
            <a:spAutoFit/>
          </a:bodyPr>
          <a:lstStyle/>
          <a:p>
            <a:pPr algn="l"/>
            <a:r>
              <a:rPr lang="nl-NL" sz="17600" b="1" dirty="0">
                <a:solidFill>
                  <a:schemeClr val="bg1"/>
                </a:solidFill>
              </a:rPr>
              <a:t>2</a:t>
            </a:r>
            <a:r>
              <a:rPr lang="nl-NL" sz="9600" b="1" dirty="0">
                <a:solidFill>
                  <a:schemeClr val="bg1"/>
                </a:solidFill>
              </a:rPr>
              <a:t> </a:t>
            </a:r>
            <a:r>
              <a:rPr lang="nl-NL" sz="2800" dirty="0">
                <a:solidFill>
                  <a:schemeClr val="bg1"/>
                </a:solidFill>
              </a:rPr>
              <a:t>Ontwikkelkader</a:t>
            </a:r>
          </a:p>
        </p:txBody>
      </p:sp>
    </p:spTree>
    <p:extLst>
      <p:ext uri="{BB962C8B-B14F-4D97-AF65-F5344CB8AC3E}">
        <p14:creationId xmlns:p14="http://schemas.microsoft.com/office/powerpoint/2010/main" val="350601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040A35D-3609-4853-B7B9-AB4FE93F13FA}"/>
              </a:ext>
            </a:extLst>
          </p:cNvPr>
          <p:cNvPicPr>
            <a:picLocks noChangeAspect="1"/>
          </p:cNvPicPr>
          <p:nvPr/>
        </p:nvPicPr>
        <p:blipFill rotWithShape="1">
          <a:blip r:embed="rId3"/>
          <a:srcRect l="-1397" t="59612" r="-788" b="96"/>
          <a:stretch/>
        </p:blipFill>
        <p:spPr>
          <a:xfrm>
            <a:off x="4665412" y="4267200"/>
            <a:ext cx="3995737" cy="1883778"/>
          </a:xfrm>
          <a:prstGeom prst="rect">
            <a:avLst/>
          </a:prstGeom>
        </p:spPr>
      </p:pic>
      <p:pic>
        <p:nvPicPr>
          <p:cNvPr id="6" name="Afbeelding 5">
            <a:extLst>
              <a:ext uri="{FF2B5EF4-FFF2-40B4-BE49-F238E27FC236}">
                <a16:creationId xmlns:a16="http://schemas.microsoft.com/office/drawing/2014/main" id="{AA2ECBE9-56CA-42B6-8CEE-49CF0A870B08}"/>
              </a:ext>
            </a:extLst>
          </p:cNvPr>
          <p:cNvPicPr>
            <a:picLocks noChangeAspect="1"/>
          </p:cNvPicPr>
          <p:nvPr/>
        </p:nvPicPr>
        <p:blipFill rotWithShape="1">
          <a:blip r:embed="rId3"/>
          <a:srcRect b="57669"/>
          <a:stretch/>
        </p:blipFill>
        <p:spPr>
          <a:xfrm>
            <a:off x="661737" y="2288172"/>
            <a:ext cx="3910263" cy="1979028"/>
          </a:xfrm>
          <a:prstGeom prst="rect">
            <a:avLst/>
          </a:prstGeom>
        </p:spPr>
      </p:pic>
      <p:sp>
        <p:nvSpPr>
          <p:cNvPr id="8" name="Tijdelijke aanduiding voor inhoud 7">
            <a:extLst>
              <a:ext uri="{FF2B5EF4-FFF2-40B4-BE49-F238E27FC236}">
                <a16:creationId xmlns:a16="http://schemas.microsoft.com/office/drawing/2014/main" id="{F913FA7F-B249-48DE-838D-C4F5B51C7AF6}"/>
              </a:ext>
            </a:extLst>
          </p:cNvPr>
          <p:cNvSpPr>
            <a:spLocks noGrp="1"/>
          </p:cNvSpPr>
          <p:nvPr>
            <p:ph idx="1"/>
          </p:nvPr>
        </p:nvSpPr>
        <p:spPr/>
        <p:txBody>
          <a:bodyPr numCol="2">
            <a:normAutofit/>
          </a:bodyPr>
          <a:lstStyle/>
          <a:p>
            <a:pPr marL="182562" lvl="1" indent="0">
              <a:buNone/>
            </a:pPr>
            <a:r>
              <a:rPr lang="nl-NL" sz="950" b="1" dirty="0">
                <a:latin typeface="+mj-lt"/>
              </a:rPr>
              <a:t>Het uitgangspunt</a:t>
            </a:r>
          </a:p>
          <a:p>
            <a:pPr marL="182562" lvl="1" indent="0">
              <a:buNone/>
            </a:pPr>
            <a:r>
              <a:rPr lang="nl-NL" sz="950" dirty="0">
                <a:latin typeface="+mj-lt"/>
              </a:rPr>
              <a:t>Op basis van de uitkomsten van de </a:t>
            </a:r>
            <a:r>
              <a:rPr lang="nl-NL" sz="950" dirty="0"/>
              <a:t>data-analyse, de uitkomsten van de woonwensenenquête en gesprekken met inwoners met een verhuis- of verbouwwens</a:t>
            </a:r>
            <a:r>
              <a:rPr lang="nl-NL" sz="950" dirty="0">
                <a:latin typeface="+mj-lt"/>
              </a:rPr>
              <a:t> is het volgende uitgangspunt voor het ontwikkelkader tot stand gekomen:</a:t>
            </a:r>
          </a:p>
          <a:p>
            <a:pPr marL="182562" lvl="1" indent="0">
              <a:buNone/>
            </a:pPr>
            <a:endParaRPr lang="nl-NL" sz="950" dirty="0">
              <a:latin typeface="+mj-lt"/>
            </a:endParaRPr>
          </a:p>
          <a:p>
            <a:pPr marL="182562" lvl="1" indent="0">
              <a:buNone/>
            </a:pPr>
            <a:endParaRPr lang="nl-NL" sz="950" dirty="0">
              <a:latin typeface="+mj-lt"/>
            </a:endParaRPr>
          </a:p>
          <a:p>
            <a:pPr marL="182562" lvl="1" indent="0">
              <a:buNone/>
            </a:pPr>
            <a:r>
              <a:rPr lang="nl-NL" sz="950" b="1" dirty="0">
                <a:latin typeface="+mj-lt"/>
              </a:rPr>
              <a:t>Iedere nieuwe ontwikkeling op gebied van wonen draagt bij aan het creëren van een evenwichtige en toekomstbestendige woningmarkt in Harreveld</a:t>
            </a:r>
          </a:p>
          <a:p>
            <a:pPr marL="182562" lvl="1" indent="0">
              <a:buNone/>
            </a:pPr>
            <a:endParaRPr lang="nl-NL" sz="950" dirty="0">
              <a:latin typeface="+mj-lt"/>
            </a:endParaRPr>
          </a:p>
          <a:p>
            <a:pPr lvl="1">
              <a:buFontTx/>
              <a:buChar char="-"/>
            </a:pPr>
            <a:r>
              <a:rPr lang="nl-NL" sz="950" dirty="0">
                <a:latin typeface="+mj-lt"/>
              </a:rPr>
              <a:t>We ontwikkelen met oog op de toekomst</a:t>
            </a:r>
          </a:p>
          <a:p>
            <a:pPr lvl="1">
              <a:buFontTx/>
              <a:buChar char="-"/>
            </a:pPr>
            <a:endParaRPr lang="nl-NL" sz="950" dirty="0">
              <a:latin typeface="+mj-lt"/>
            </a:endParaRPr>
          </a:p>
          <a:p>
            <a:pPr lvl="1">
              <a:buFontTx/>
              <a:buChar char="-"/>
            </a:pPr>
            <a:r>
              <a:rPr lang="nl-NL" sz="950" dirty="0">
                <a:latin typeface="+mj-lt"/>
              </a:rPr>
              <a:t>We zetten maximaal in op benutten van bestaande woningvoorraad</a:t>
            </a:r>
          </a:p>
          <a:p>
            <a:pPr lvl="1">
              <a:buFontTx/>
              <a:buChar char="-"/>
            </a:pPr>
            <a:endParaRPr lang="nl-NL" sz="950" dirty="0">
              <a:latin typeface="+mj-lt"/>
            </a:endParaRPr>
          </a:p>
          <a:p>
            <a:pPr lvl="1">
              <a:buFontTx/>
              <a:buChar char="-"/>
            </a:pPr>
            <a:r>
              <a:rPr lang="nl-NL" sz="950" dirty="0">
                <a:latin typeface="+mj-lt"/>
              </a:rPr>
              <a:t>Wat we toevoegen aan de woningvoorraad is passend bij de wensen van de doelgroepen</a:t>
            </a:r>
          </a:p>
          <a:p>
            <a:pPr marL="182562" lvl="1" indent="0">
              <a:buNone/>
            </a:pPr>
            <a:endParaRPr lang="nl-NL" sz="950" dirty="0">
              <a:latin typeface="+mj-lt"/>
            </a:endParaRPr>
          </a:p>
          <a:p>
            <a:pPr marL="182562" lvl="1" indent="0">
              <a:buNone/>
            </a:pPr>
            <a:endParaRPr lang="nl-NL" sz="950" dirty="0">
              <a:latin typeface="+mj-lt"/>
            </a:endParaRPr>
          </a:p>
          <a:p>
            <a:pPr marL="182562" lvl="1" indent="0">
              <a:buNone/>
            </a:pPr>
            <a:r>
              <a:rPr lang="nl-NL" sz="950" dirty="0">
                <a:latin typeface="+mj-lt"/>
              </a:rPr>
              <a:t>In dit hoofdstuk lichten we het uitgangspunt toe. Daarnaast komen we tot spelregels waaraan toekomstige ontwikkelingen kunnen worden getoetst. Op die manier waarborgen we dat ontwikkelingen bijdragen aan het uitgangspunt dat hierboven is beschreven. </a:t>
            </a:r>
          </a:p>
          <a:p>
            <a:pPr>
              <a:buFontTx/>
              <a:buChar char="-"/>
            </a:pPr>
            <a:endParaRPr lang="nl-NL" sz="950" dirty="0">
              <a:latin typeface="+mj-lt"/>
            </a:endParaRPr>
          </a:p>
          <a:p>
            <a:pPr marL="0" indent="0">
              <a:buNone/>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a:buFontTx/>
              <a:buChar char="-"/>
            </a:pPr>
            <a:endParaRPr lang="nl-NL" sz="950" dirty="0">
              <a:latin typeface="+mj-lt"/>
            </a:endParaRPr>
          </a:p>
          <a:p>
            <a:pPr marL="182562" lvl="1" indent="0">
              <a:buNone/>
            </a:pPr>
            <a:r>
              <a:rPr lang="nl-NL" sz="950" b="1" dirty="0"/>
              <a:t>Met het oog op de toekomst</a:t>
            </a:r>
            <a:endParaRPr lang="nl-NL" sz="950" dirty="0"/>
          </a:p>
          <a:p>
            <a:pPr marL="182562" lvl="1" indent="0">
              <a:buNone/>
            </a:pPr>
            <a:r>
              <a:rPr lang="nl-NL" sz="950"/>
              <a:t>Het onderzoek laat </a:t>
            </a:r>
            <a:r>
              <a:rPr lang="nl-NL" sz="950" dirty="0"/>
              <a:t>zien dat er op dit moment weinig doorstroming is op de woningmarkt van Harreveld. Daarnaast is er niet voor elke doelgroep een passende woning beschikbaar binnen de bestaande woningvoorraad. De vraag op de lokale woningmarkt komt  op dit moment dus niet overeen met het aanbod. De kwantitatieve data-analyse van Harreveld laat zien dat er mogelijkheden liggen om woningen toe te voegen. Het gaat hierbij om ongeveer 20 woningen tot 2030. Tegelijkertijd laat de analyse zien dat de groei in Harreveld na 2030 omslaat in krimp. Het is daarom belangrijk dat dat wat we toevoegen past bij de actuele vraag op de woningmarkt, maar dat we ook inzetten op de bestaande woningvoorraad. Als we ervoor zorgen dat de woningen die we toevoegen een volgende (of eerste) stap in de wooncarrière mogelijk maken, creëren we maximale doorstroming en bedienen we alle doelgroepen. Op die manier voorkomen we dat we door bouwen (extra) leegstand creëren. </a:t>
            </a:r>
          </a:p>
          <a:p>
            <a:pPr marL="182562" lvl="1" indent="0">
              <a:buNone/>
            </a:pPr>
            <a:endParaRPr lang="nl-NL" sz="950" dirty="0"/>
          </a:p>
          <a:p>
            <a:pPr marL="182562" lvl="1" indent="0">
              <a:buNone/>
            </a:pPr>
            <a:endParaRPr lang="nl-NL" sz="950" b="1" dirty="0"/>
          </a:p>
          <a:p>
            <a:pPr marL="182562" lvl="1" indent="0">
              <a:buNone/>
            </a:pPr>
            <a:r>
              <a:rPr lang="nl-NL" sz="950" b="1" dirty="0"/>
              <a:t>Krimp na 2030</a:t>
            </a:r>
          </a:p>
          <a:p>
            <a:pPr marL="182562" lvl="1" indent="0">
              <a:buNone/>
            </a:pPr>
            <a:r>
              <a:rPr lang="nl-NL" sz="950" dirty="0"/>
              <a:t>Uit de kwantitatieve analyse blijkt dat na 2030 het aantal huishoudens in Harreveld gaat afnemen. Inkrimpen is een uitdaging en we kunnen niet van een dorps als Harreveld verwachten dat nu of in de toekomst volledig zelf op te lossen. Het is een regionale opgave waar samenwerking moeten worden gezocht tussen gemeenten, woningcorporaties, ontwikkelaars en financiers. Er moet bij nieuwe ontwikkelingen wel altijd rekening worden gehouden met huishoudensafname. Voor dit project betekent het echter dat Harreveld nu geen aanvullende acties hoeft te nemen, maar zich er op moet voorbereiden dat dit in te toekomst wel nodig kan zijn.  </a:t>
            </a:r>
          </a:p>
        </p:txBody>
      </p:sp>
      <p:sp>
        <p:nvSpPr>
          <p:cNvPr id="7" name="Titel 6">
            <a:extLst>
              <a:ext uri="{FF2B5EF4-FFF2-40B4-BE49-F238E27FC236}">
                <a16:creationId xmlns:a16="http://schemas.microsoft.com/office/drawing/2014/main" id="{28BE411C-DB54-4C5B-9D19-9CF83227B578}"/>
              </a:ext>
            </a:extLst>
          </p:cNvPr>
          <p:cNvSpPr>
            <a:spLocks noGrp="1"/>
          </p:cNvSpPr>
          <p:nvPr>
            <p:ph type="title"/>
          </p:nvPr>
        </p:nvSpPr>
        <p:spPr/>
        <p:txBody>
          <a:bodyPr/>
          <a:lstStyle/>
          <a:p>
            <a:r>
              <a:rPr lang="nl-NL" dirty="0"/>
              <a:t>ontwikkelkader</a:t>
            </a:r>
          </a:p>
        </p:txBody>
      </p:sp>
      <p:sp>
        <p:nvSpPr>
          <p:cNvPr id="4" name="Tijdelijke aanduiding voor voettekst 3">
            <a:extLst>
              <a:ext uri="{FF2B5EF4-FFF2-40B4-BE49-F238E27FC236}">
                <a16:creationId xmlns:a16="http://schemas.microsoft.com/office/drawing/2014/main" id="{A4FCFE51-806C-4E0C-A546-F80543A3C264}"/>
              </a:ext>
            </a:extLst>
          </p:cNvPr>
          <p:cNvSpPr>
            <a:spLocks noGrp="1"/>
          </p:cNvSpPr>
          <p:nvPr>
            <p:ph type="ftr" sz="quarter" idx="11"/>
          </p:nvPr>
        </p:nvSpPr>
        <p:spPr/>
        <p:txBody>
          <a:bodyPr/>
          <a:lstStyle/>
          <a:p>
            <a:r>
              <a:rPr lang="nl-NL"/>
              <a:t>31 oktober 2018  |  Ontwikkelkader Samen op Harreveld </a:t>
            </a:r>
            <a:endParaRPr lang="nl-NL" dirty="0"/>
          </a:p>
        </p:txBody>
      </p:sp>
      <p:sp>
        <p:nvSpPr>
          <p:cNvPr id="9" name="Tijdelijke aanduiding voor tekst 8">
            <a:extLst>
              <a:ext uri="{FF2B5EF4-FFF2-40B4-BE49-F238E27FC236}">
                <a16:creationId xmlns:a16="http://schemas.microsoft.com/office/drawing/2014/main" id="{ADDF4369-D558-4FE0-AD6D-E05C7473EA13}"/>
              </a:ext>
            </a:extLst>
          </p:cNvPr>
          <p:cNvSpPr>
            <a:spLocks noGrp="1"/>
          </p:cNvSpPr>
          <p:nvPr>
            <p:ph type="body" sz="quarter" idx="13"/>
          </p:nvPr>
        </p:nvSpPr>
        <p:spPr/>
        <p:txBody>
          <a:bodyPr/>
          <a:lstStyle/>
          <a:p>
            <a:r>
              <a:rPr lang="nl-NL" dirty="0"/>
              <a:t>Samen</a:t>
            </a:r>
            <a:r>
              <a:rPr lang="en-GB" dirty="0"/>
              <a:t> op Harreveld</a:t>
            </a:r>
          </a:p>
        </p:txBody>
      </p:sp>
    </p:spTree>
    <p:extLst>
      <p:ext uri="{BB962C8B-B14F-4D97-AF65-F5344CB8AC3E}">
        <p14:creationId xmlns:p14="http://schemas.microsoft.com/office/powerpoint/2010/main" val="155106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BE411C-DB54-4C5B-9D19-9CF83227B578}"/>
              </a:ext>
            </a:extLst>
          </p:cNvPr>
          <p:cNvSpPr>
            <a:spLocks noGrp="1"/>
          </p:cNvSpPr>
          <p:nvPr>
            <p:ph type="title"/>
          </p:nvPr>
        </p:nvSpPr>
        <p:spPr/>
        <p:txBody>
          <a:bodyPr/>
          <a:lstStyle/>
          <a:p>
            <a:r>
              <a:rPr lang="nl-NL" dirty="0"/>
              <a:t>ontwikkelkader</a:t>
            </a:r>
          </a:p>
        </p:txBody>
      </p:sp>
      <p:sp>
        <p:nvSpPr>
          <p:cNvPr id="8" name="Tijdelijke aanduiding voor inhoud 7">
            <a:extLst>
              <a:ext uri="{FF2B5EF4-FFF2-40B4-BE49-F238E27FC236}">
                <a16:creationId xmlns:a16="http://schemas.microsoft.com/office/drawing/2014/main" id="{F913FA7F-B249-48DE-838D-C4F5B51C7AF6}"/>
              </a:ext>
            </a:extLst>
          </p:cNvPr>
          <p:cNvSpPr>
            <a:spLocks noGrp="1"/>
          </p:cNvSpPr>
          <p:nvPr>
            <p:ph idx="1"/>
          </p:nvPr>
        </p:nvSpPr>
        <p:spPr/>
        <p:txBody>
          <a:bodyPr numCol="2">
            <a:normAutofit/>
          </a:bodyPr>
          <a:lstStyle/>
          <a:p>
            <a:pPr marL="182562" lvl="1" indent="0">
              <a:buNone/>
            </a:pPr>
            <a:r>
              <a:rPr lang="nl-NL" sz="950" b="1" dirty="0"/>
              <a:t>Maximaal inzetten op de bestaande woningvoorraad</a:t>
            </a:r>
            <a:endParaRPr lang="nl-NL" sz="950" dirty="0"/>
          </a:p>
          <a:p>
            <a:pPr marL="182562" lvl="1" indent="0">
              <a:buNone/>
            </a:pPr>
            <a:r>
              <a:rPr lang="nl-NL" sz="950" dirty="0"/>
              <a:t>Het merendeel van de inwoners van Harreveld zal nu en in de toekomst een woning (moeten) vinden binnen de huidige woningvoorraad. Nu sluit het aanbod aan woningen niet altijd aan bij de vraag. Het is belangrijk om de bestaande voorraad beter te laten aansluiten bij de vraag van jongeren en doorstromers. Zij zorgen immers voor het behoud van leefbaarheid en stichten nieuwe gezinnen in Harreveld. Een betere match kan tot stand worden gebracht doordat de huidige bewoners de kwaliteit van hun woningen verbeteren. Ook kunnen zij door het vragen van een reële vraagprijs de nieuwe bewoners de financiële ruimte bieden om zelf de kwaliteit van de woning te verbeteren of de woning anderszins naar wens te maken. Tegelijkertijd dienen kopers ook op de hoogte te zijn van aanvullende financieringsmogelijkheden, zoals subsidies en starters- en duurzaamheidsleningen en bereid zijn te investeren in de woning. Het belangrijk de bewustwording hierover blijvend te stimuleren.</a:t>
            </a:r>
          </a:p>
          <a:p>
            <a:pPr marL="182562" lvl="1" indent="0">
              <a:buNone/>
            </a:pPr>
            <a:endParaRPr lang="nl-NL" sz="950" b="1" dirty="0"/>
          </a:p>
          <a:p>
            <a:pPr marL="182562" lvl="1" indent="0">
              <a:buNone/>
            </a:pPr>
            <a:r>
              <a:rPr lang="nl-NL" sz="950" b="1" dirty="0"/>
              <a:t>Toevoegingen aan woningvoorraad zijn passend de wensen van de doelgroepen</a:t>
            </a:r>
          </a:p>
          <a:p>
            <a:pPr marL="182562" lvl="1" indent="0">
              <a:buNone/>
            </a:pPr>
            <a:r>
              <a:rPr lang="nl-NL" sz="950" dirty="0"/>
              <a:t>In Harreveld kunnen nog ongeveer 20 woningen worden toegevoegd aan de woningvoorraad. Deze woningen dienen gefaseerd te worden toegevoegd, eerst 10 woningen, waarna bij meer vraag nogmaals 10 woningen kunnen worden toegevoegd. De vraag kan namelijk veranderen en de ervaring leert dat prognoses in de Achterhoek in de praktijk doorgaans lager uitvallen*. Een gefaseerde aanpak zorgt ervoor dat we ook maximaal inzetten op de bestaande voorraad en doorstroming kunnen stimuleren. </a:t>
            </a:r>
          </a:p>
          <a:p>
            <a:pPr marL="182562" lvl="1" indent="0">
              <a:buNone/>
            </a:pPr>
            <a:endParaRPr lang="nl-NL" sz="800">
              <a:latin typeface="+mj-lt"/>
            </a:endParaRPr>
          </a:p>
          <a:p>
            <a:pPr marL="182562" lvl="1" indent="0">
              <a:buNone/>
            </a:pPr>
            <a:r>
              <a:rPr lang="nl-NL" sz="800">
                <a:latin typeface="+mj-lt"/>
              </a:rPr>
              <a:t>*</a:t>
            </a:r>
            <a:r>
              <a:rPr lang="nl-NL" sz="800" dirty="0">
                <a:latin typeface="+mj-lt"/>
              </a:rPr>
              <a:t>bron: Regionale woonagenda Achterhoek 2015-2025</a:t>
            </a:r>
          </a:p>
          <a:p>
            <a:pPr marL="182562" lvl="1" indent="0">
              <a:buNone/>
            </a:pPr>
            <a:r>
              <a:rPr lang="nl-NL" sz="950" dirty="0"/>
              <a:t>Dat wat we toevoegen moet aansluiten bij de actuele vraag. Dit kunnen we waarborgen door de toekomstige bewoners zo vroeg mogelijk in het beslissingsproces mee te nemen. Zo kunnen zij hun wensen bij aanvang van het plan duidelijk maken en worden ontwikkelrisico’s beperkt. Een geschikte vorm hiervoor is bijvoorbeeld bouwen in CPO, een bouwvorm waar Harreveld ervaring mee heeft. </a:t>
            </a:r>
          </a:p>
          <a:p>
            <a:pPr marL="182562" lvl="1" indent="0">
              <a:buNone/>
            </a:pPr>
            <a:endParaRPr lang="nl-NL" sz="950" dirty="0"/>
          </a:p>
          <a:p>
            <a:pPr marL="182562" lvl="1" indent="0">
              <a:buNone/>
            </a:pPr>
            <a:r>
              <a:rPr lang="nl-NL" sz="950" dirty="0"/>
              <a:t>Alle toevoegingen aan de woningvoorraad moeten bijdragen aan  doorstroming op de woningmarkt of moeten een eerste stap op woningmarkt mogelijk maken. We richten ons op jong én oud. Met alleen het toevoegen van starterswoningen voor jongeren creëren we geen doorstroming en dus geen duurzame woningmarkt. Door ook levensloopbestendige woonproducten voor de voorsorteerders toe te voegen wordt doorstroming gecreëerd. Dit draagt bij aan het realiseren van meerdere volgende stappen op in de wooncarrière. Hiermee bedienen we meerdere doelgroepen met het toevoegen van één product. Een mix van producten die verschillende doelgroepen aanspreekt zorgt voor een evenwichtig en toekomstbestendige lokale woningmarkt in Harreveld. </a:t>
            </a:r>
          </a:p>
          <a:p>
            <a:pPr marL="182562" lvl="1" indent="0">
              <a:buNone/>
            </a:pPr>
            <a:endParaRPr lang="nl-NL" sz="950" dirty="0"/>
          </a:p>
          <a:p>
            <a:pPr marL="182562" lvl="1" indent="0">
              <a:buNone/>
            </a:pPr>
            <a:r>
              <a:rPr lang="nl-NL" sz="950" dirty="0"/>
              <a:t>Bij elke nieuwe ontwikkeling moet worden gecheckt of de actuele vraag binnen de huidige woningvoorraad kan worden bediend, of dat er echt iets moet worden toegevoegd om de wens te vervullen. We moeten ook voorkomen dat we de overschotten die in de toekomst gaan ontstaan niet groter maken. Investeren in de bestaande woningvoorraad gaat daarom altijd voor toevoegen aan de woningvoorraad. </a:t>
            </a:r>
          </a:p>
          <a:p>
            <a:pPr marL="176212" lvl="1" indent="0">
              <a:buNone/>
            </a:pPr>
            <a:endParaRPr lang="en-GB" sz="950" b="1" dirty="0">
              <a:latin typeface="+mj-lt"/>
            </a:endParaRPr>
          </a:p>
        </p:txBody>
      </p:sp>
      <p:sp>
        <p:nvSpPr>
          <p:cNvPr id="4" name="Tijdelijke aanduiding voor voettekst 3">
            <a:extLst>
              <a:ext uri="{FF2B5EF4-FFF2-40B4-BE49-F238E27FC236}">
                <a16:creationId xmlns:a16="http://schemas.microsoft.com/office/drawing/2014/main" id="{A4FCFE51-806C-4E0C-A546-F80543A3C264}"/>
              </a:ext>
            </a:extLst>
          </p:cNvPr>
          <p:cNvSpPr>
            <a:spLocks noGrp="1"/>
          </p:cNvSpPr>
          <p:nvPr>
            <p:ph type="ftr" sz="quarter" idx="11"/>
          </p:nvPr>
        </p:nvSpPr>
        <p:spPr/>
        <p:txBody>
          <a:bodyPr/>
          <a:lstStyle/>
          <a:p>
            <a:r>
              <a:rPr lang="nl-NL"/>
              <a:t>31 oktober 2018  |  Ontwikkelkader Samen op Harreveld </a:t>
            </a:r>
            <a:endParaRPr lang="nl-NL" dirty="0"/>
          </a:p>
        </p:txBody>
      </p:sp>
      <p:sp>
        <p:nvSpPr>
          <p:cNvPr id="9" name="Tijdelijke aanduiding voor tekst 8">
            <a:extLst>
              <a:ext uri="{FF2B5EF4-FFF2-40B4-BE49-F238E27FC236}">
                <a16:creationId xmlns:a16="http://schemas.microsoft.com/office/drawing/2014/main" id="{ADDF4369-D558-4FE0-AD6D-E05C7473EA13}"/>
              </a:ext>
            </a:extLst>
          </p:cNvPr>
          <p:cNvSpPr>
            <a:spLocks noGrp="1"/>
          </p:cNvSpPr>
          <p:nvPr>
            <p:ph type="body" sz="quarter" idx="13"/>
          </p:nvPr>
        </p:nvSpPr>
        <p:spPr/>
        <p:txBody>
          <a:bodyPr/>
          <a:lstStyle/>
          <a:p>
            <a:r>
              <a:rPr lang="nl-NL" dirty="0"/>
              <a:t>Samen</a:t>
            </a:r>
            <a:r>
              <a:rPr lang="en-GB" dirty="0"/>
              <a:t> op Harreveld</a:t>
            </a:r>
          </a:p>
        </p:txBody>
      </p:sp>
    </p:spTree>
    <p:extLst>
      <p:ext uri="{BB962C8B-B14F-4D97-AF65-F5344CB8AC3E}">
        <p14:creationId xmlns:p14="http://schemas.microsoft.com/office/powerpoint/2010/main" val="320517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BE411C-DB54-4C5B-9D19-9CF83227B578}"/>
              </a:ext>
            </a:extLst>
          </p:cNvPr>
          <p:cNvSpPr>
            <a:spLocks noGrp="1"/>
          </p:cNvSpPr>
          <p:nvPr>
            <p:ph type="title"/>
          </p:nvPr>
        </p:nvSpPr>
        <p:spPr/>
        <p:txBody>
          <a:bodyPr/>
          <a:lstStyle/>
          <a:p>
            <a:r>
              <a:rPr lang="nl-NL" dirty="0"/>
              <a:t>ontwikkelkader</a:t>
            </a:r>
          </a:p>
        </p:txBody>
      </p:sp>
      <p:sp>
        <p:nvSpPr>
          <p:cNvPr id="8" name="Tijdelijke aanduiding voor inhoud 7">
            <a:extLst>
              <a:ext uri="{FF2B5EF4-FFF2-40B4-BE49-F238E27FC236}">
                <a16:creationId xmlns:a16="http://schemas.microsoft.com/office/drawing/2014/main" id="{F913FA7F-B249-48DE-838D-C4F5B51C7AF6}"/>
              </a:ext>
            </a:extLst>
          </p:cNvPr>
          <p:cNvSpPr>
            <a:spLocks noGrp="1"/>
          </p:cNvSpPr>
          <p:nvPr>
            <p:ph idx="1"/>
          </p:nvPr>
        </p:nvSpPr>
        <p:spPr/>
        <p:txBody>
          <a:bodyPr numCol="2">
            <a:normAutofit/>
          </a:bodyPr>
          <a:lstStyle/>
          <a:p>
            <a:pPr marL="176212" lvl="1" indent="0">
              <a:buNone/>
            </a:pPr>
            <a:r>
              <a:rPr lang="nl-NL" sz="950" b="1" dirty="0">
                <a:latin typeface="+mj-lt"/>
              </a:rPr>
              <a:t>De spelregels</a:t>
            </a:r>
          </a:p>
          <a:p>
            <a:pPr marL="176212" lvl="1" indent="0">
              <a:buNone/>
            </a:pPr>
            <a:endParaRPr lang="nl-NL" sz="950" dirty="0">
              <a:latin typeface="+mj-lt"/>
            </a:endParaRPr>
          </a:p>
          <a:p>
            <a:pPr marL="404812" lvl="1" indent="-228600">
              <a:buAutoNum type="arabicPeriod"/>
            </a:pPr>
            <a:r>
              <a:rPr lang="nl-NL" sz="950" u="sng" dirty="0">
                <a:latin typeface="+mj-lt"/>
              </a:rPr>
              <a:t>We streven naar een evenwichtige en toekomstbestendige woningmarkt in Harreveld </a:t>
            </a:r>
          </a:p>
          <a:p>
            <a:pPr marL="176212" lvl="1" indent="0">
              <a:buNone/>
            </a:pPr>
            <a:r>
              <a:rPr lang="nl-NL" sz="950" dirty="0">
                <a:latin typeface="+mj-lt"/>
              </a:rPr>
              <a:t>	</a:t>
            </a:r>
          </a:p>
          <a:p>
            <a:pPr marL="404812" lvl="1" indent="-228600">
              <a:buFont typeface="+mj-lt"/>
              <a:buAutoNum type="arabicPeriod" startAt="2"/>
            </a:pPr>
            <a:r>
              <a:rPr lang="nl-NL" sz="950" u="sng" dirty="0">
                <a:latin typeface="+mj-lt"/>
              </a:rPr>
              <a:t>Maximaal investeren in de bestaande woningvoorraad </a:t>
            </a:r>
          </a:p>
          <a:p>
            <a:pPr marL="704850" lvl="3" indent="-171450">
              <a:buFont typeface="Wingdings" panose="05000000000000000000" pitchFamily="2" charset="2"/>
              <a:buChar char="§"/>
            </a:pPr>
            <a:r>
              <a:rPr lang="nl-NL" sz="950" dirty="0">
                <a:latin typeface="+mj-lt"/>
              </a:rPr>
              <a:t>We zetten in op doorstroming door de woningen die nu in Harreveld staan maximaal benutten. </a:t>
            </a:r>
          </a:p>
          <a:p>
            <a:pPr marL="704850" lvl="3" indent="-171450">
              <a:buFont typeface="Wingdings" panose="05000000000000000000" pitchFamily="2" charset="2"/>
              <a:buChar char="§"/>
            </a:pPr>
            <a:r>
              <a:rPr lang="nl-NL" sz="950" dirty="0">
                <a:latin typeface="+mj-lt"/>
              </a:rPr>
              <a:t>We werken doorgaand aan bewustwording en gebruiken financiële regelingen om maximale doorstroming te bereiken: </a:t>
            </a:r>
          </a:p>
          <a:p>
            <a:pPr lvl="4">
              <a:buFont typeface="Courier New" panose="02070309020205020404" pitchFamily="49" charset="0"/>
              <a:buChar char="o"/>
            </a:pPr>
            <a:r>
              <a:rPr lang="nl-NL" sz="950" dirty="0">
                <a:latin typeface="+mj-lt"/>
              </a:rPr>
              <a:t>Voorsorteerders denken na over hun vraagprijs en zetten daadwerkelijk een volgende stap in hun wooncarrière.</a:t>
            </a:r>
          </a:p>
          <a:p>
            <a:pPr lvl="4">
              <a:buFont typeface="Courier New" panose="02070309020205020404" pitchFamily="49" charset="0"/>
              <a:buChar char="o"/>
            </a:pPr>
            <a:r>
              <a:rPr lang="nl-NL" sz="950" dirty="0">
                <a:latin typeface="+mj-lt"/>
              </a:rPr>
              <a:t>Jongeren zien de potentie van woningen en gebruiken bijvoorbeeld gemeentelijke starters- en duurzaamheidsleningen, subsidies en landelijke leningen om de woning naar hun wens te maken.</a:t>
            </a:r>
          </a:p>
          <a:p>
            <a:pPr marL="176212" lvl="1" indent="0">
              <a:buNone/>
            </a:pPr>
            <a:endParaRPr lang="nl-NL" sz="950" dirty="0">
              <a:latin typeface="+mj-lt"/>
            </a:endParaRPr>
          </a:p>
          <a:p>
            <a:pPr marL="404812" lvl="1" indent="-228600">
              <a:buFont typeface="+mj-lt"/>
              <a:buAutoNum type="arabicPeriod" startAt="3"/>
            </a:pPr>
            <a:r>
              <a:rPr lang="nl-NL" sz="950" u="sng" dirty="0">
                <a:latin typeface="+mj-lt"/>
              </a:rPr>
              <a:t>Nieuwe woonproducten toevoegen</a:t>
            </a:r>
          </a:p>
          <a:p>
            <a:pPr marL="762000" lvl="3" indent="-228600">
              <a:buFont typeface="Wingdings" panose="05000000000000000000" pitchFamily="2" charset="2"/>
              <a:buChar char="§"/>
            </a:pPr>
            <a:r>
              <a:rPr lang="nl-NL" sz="950" dirty="0">
                <a:latin typeface="+mj-lt"/>
              </a:rPr>
              <a:t>Wat we toevoegen creëert geen (extra) leegstand in de toekomst.</a:t>
            </a:r>
          </a:p>
          <a:p>
            <a:pPr marL="762000" lvl="3" indent="-228600">
              <a:buFont typeface="Wingdings" panose="05000000000000000000" pitchFamily="2" charset="2"/>
              <a:buChar char="§"/>
            </a:pPr>
            <a:r>
              <a:rPr lang="nl-NL" sz="950" dirty="0">
                <a:latin typeface="+mj-lt"/>
              </a:rPr>
              <a:t>Inbreiding gaat voor uitbreiding, zo behouden we een sterke en leefbare kern.</a:t>
            </a:r>
          </a:p>
          <a:p>
            <a:pPr marL="762000" lvl="3" indent="-228600">
              <a:buFont typeface="Wingdings" panose="05000000000000000000" pitchFamily="2" charset="2"/>
              <a:buChar char="§"/>
            </a:pPr>
            <a:r>
              <a:rPr lang="nl-NL" sz="950" dirty="0">
                <a:latin typeface="+mj-lt"/>
              </a:rPr>
              <a:t>Wat we toevoegen sluit aan bij de actuele vraag.</a:t>
            </a:r>
          </a:p>
          <a:p>
            <a:pPr marL="762000" lvl="3" indent="-228600">
              <a:buFont typeface="Wingdings" panose="05000000000000000000" pitchFamily="2" charset="2"/>
              <a:buChar char="§"/>
            </a:pPr>
            <a:r>
              <a:rPr lang="nl-NL" sz="950" dirty="0">
                <a:latin typeface="+mj-lt"/>
              </a:rPr>
              <a:t>We voegen toe voor jong én oud, we richten ons niet op slechts één doelgroep.</a:t>
            </a:r>
          </a:p>
          <a:p>
            <a:pPr marL="762000" lvl="3" indent="-228600">
              <a:buFont typeface="Wingdings" panose="05000000000000000000" pitchFamily="2" charset="2"/>
              <a:buChar char="§"/>
            </a:pPr>
            <a:r>
              <a:rPr lang="nl-NL" sz="950" dirty="0"/>
              <a:t>We voegen gefaseerd maximaal 20 woningen toe tot 2030.</a:t>
            </a:r>
          </a:p>
          <a:p>
            <a:pPr marL="762000" lvl="3" indent="-228600">
              <a:buFont typeface="Wingdings" panose="05000000000000000000" pitchFamily="2" charset="2"/>
              <a:buChar char="§"/>
            </a:pPr>
            <a:r>
              <a:rPr lang="nl-NL" sz="950" dirty="0">
                <a:latin typeface="+mj-lt"/>
              </a:rPr>
              <a:t>Meer toevoegen mag, mits er tegelijkertijd een woning gesloopt / onttrokken wordt.</a:t>
            </a:r>
          </a:p>
          <a:p>
            <a:pPr marL="533400" lvl="3" indent="0">
              <a:buNone/>
            </a:pPr>
            <a:endParaRPr lang="nl-NL" sz="950" dirty="0">
              <a:latin typeface="+mj-lt"/>
            </a:endParaRPr>
          </a:p>
          <a:p>
            <a:pPr marL="404812" lvl="1" indent="-228600">
              <a:buAutoNum type="arabicPeriod" startAt="3"/>
            </a:pPr>
            <a:r>
              <a:rPr lang="nl-NL" sz="950" u="sng" dirty="0">
                <a:latin typeface="+mj-lt"/>
              </a:rPr>
              <a:t>Bewoners</a:t>
            </a:r>
          </a:p>
          <a:p>
            <a:pPr marL="762000" lvl="3" indent="-228600">
              <a:buFont typeface="Wingdings" panose="05000000000000000000" pitchFamily="2" charset="2"/>
              <a:buChar char="§"/>
            </a:pPr>
            <a:r>
              <a:rPr lang="nl-NL" sz="950" dirty="0">
                <a:latin typeface="+mj-lt"/>
              </a:rPr>
              <a:t>We betrekken (toekomstige) bewoners zo vroeg mogelijk en intensief bij nieuwe ontwikkelingen. Dit zorgt voor lagere ontwikkelrisico’s en zorgt ervoor dat de toegevoegde woningen passend zijn.</a:t>
            </a:r>
          </a:p>
          <a:p>
            <a:pPr marL="762000" lvl="3" indent="-228600">
              <a:buFont typeface="Wingdings" panose="05000000000000000000" pitchFamily="2" charset="2"/>
              <a:buChar char="§"/>
            </a:pPr>
            <a:r>
              <a:rPr lang="nl-NL" sz="950" dirty="0">
                <a:latin typeface="+mj-lt"/>
              </a:rPr>
              <a:t>We doen het samen: bewoners, gemeente en ontwikkelaar werken gezamenlijk aan een passend plan.</a:t>
            </a:r>
          </a:p>
          <a:p>
            <a:pPr marL="762000" lvl="3" indent="-228600">
              <a:buFont typeface="Wingdings" panose="05000000000000000000" pitchFamily="2" charset="2"/>
              <a:buChar char="§"/>
            </a:pPr>
            <a:r>
              <a:rPr lang="nl-NL" sz="950" dirty="0">
                <a:latin typeface="+mj-lt"/>
              </a:rPr>
              <a:t>Bouwvormen sluiten aan op deze gezamenlijke aanpak, bijvoorbeeld door collectief particulier opdrachtgeverschap (CPO).</a:t>
            </a:r>
          </a:p>
        </p:txBody>
      </p:sp>
      <p:sp>
        <p:nvSpPr>
          <p:cNvPr id="4" name="Tijdelijke aanduiding voor voettekst 3">
            <a:extLst>
              <a:ext uri="{FF2B5EF4-FFF2-40B4-BE49-F238E27FC236}">
                <a16:creationId xmlns:a16="http://schemas.microsoft.com/office/drawing/2014/main" id="{A4FCFE51-806C-4E0C-A546-F80543A3C264}"/>
              </a:ext>
            </a:extLst>
          </p:cNvPr>
          <p:cNvSpPr>
            <a:spLocks noGrp="1"/>
          </p:cNvSpPr>
          <p:nvPr>
            <p:ph type="ftr" sz="quarter" idx="11"/>
          </p:nvPr>
        </p:nvSpPr>
        <p:spPr/>
        <p:txBody>
          <a:bodyPr/>
          <a:lstStyle/>
          <a:p>
            <a:r>
              <a:rPr lang="nl-NL"/>
              <a:t>31 oktober 2018  |  Ontwikkelkader Samen op Harreveld </a:t>
            </a:r>
            <a:endParaRPr lang="nl-NL" dirty="0"/>
          </a:p>
        </p:txBody>
      </p:sp>
      <p:sp>
        <p:nvSpPr>
          <p:cNvPr id="9" name="Tijdelijke aanduiding voor tekst 8">
            <a:extLst>
              <a:ext uri="{FF2B5EF4-FFF2-40B4-BE49-F238E27FC236}">
                <a16:creationId xmlns:a16="http://schemas.microsoft.com/office/drawing/2014/main" id="{ADDF4369-D558-4FE0-AD6D-E05C7473EA13}"/>
              </a:ext>
            </a:extLst>
          </p:cNvPr>
          <p:cNvSpPr>
            <a:spLocks noGrp="1"/>
          </p:cNvSpPr>
          <p:nvPr>
            <p:ph type="body" sz="quarter" idx="13"/>
          </p:nvPr>
        </p:nvSpPr>
        <p:spPr/>
        <p:txBody>
          <a:bodyPr/>
          <a:lstStyle/>
          <a:p>
            <a:r>
              <a:rPr lang="nl-NL" dirty="0"/>
              <a:t>Samen</a:t>
            </a:r>
            <a:r>
              <a:rPr lang="en-GB" dirty="0"/>
              <a:t> op Harreveld</a:t>
            </a:r>
          </a:p>
        </p:txBody>
      </p:sp>
    </p:spTree>
    <p:extLst>
      <p:ext uri="{BB962C8B-B14F-4D97-AF65-F5344CB8AC3E}">
        <p14:creationId xmlns:p14="http://schemas.microsoft.com/office/powerpoint/2010/main" val="62930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5A36DCE-7277-4161-BB1D-F28CDBCDAADE}"/>
              </a:ext>
            </a:extLst>
          </p:cNvPr>
          <p:cNvGraphicFramePr>
            <a:graphicFrameLocks noChangeAspect="1"/>
          </p:cNvGraphicFramePr>
          <p:nvPr>
            <p:custDataLst>
              <p:tags r:id="rId2"/>
            </p:custDataLst>
            <p:extLst>
              <p:ext uri="{D42A27DB-BD31-4B8C-83A1-F6EECF244321}">
                <p14:modId xmlns:p14="http://schemas.microsoft.com/office/powerpoint/2010/main" val="545871646"/>
              </p:ext>
            </p:extLst>
          </p:nvPr>
        </p:nvGraphicFramePr>
        <p:xfrm>
          <a:off x="1589" y="858839"/>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5" imgW="338" imgH="337" progId="TCLayout.ActiveDocument.1">
                  <p:embed/>
                </p:oleObj>
              </mc:Choice>
              <mc:Fallback>
                <p:oleObj name="think-cell Slide" r:id="rId5" imgW="338" imgH="337" progId="TCLayout.ActiveDocument.1">
                  <p:embed/>
                  <p:pic>
                    <p:nvPicPr>
                      <p:cNvPr id="7" name="Object 6" hidden="1">
                        <a:extLst>
                          <a:ext uri="{FF2B5EF4-FFF2-40B4-BE49-F238E27FC236}">
                            <a16:creationId xmlns:a16="http://schemas.microsoft.com/office/drawing/2014/main" id="{55A36DCE-7277-4161-BB1D-F28CDBCDAADE}"/>
                          </a:ext>
                        </a:extLst>
                      </p:cNvPr>
                      <p:cNvPicPr/>
                      <p:nvPr/>
                    </p:nvPicPr>
                    <p:blipFill>
                      <a:blip r:embed="rId6"/>
                      <a:stretch>
                        <a:fillRect/>
                      </a:stretch>
                    </p:blipFill>
                    <p:spPr>
                      <a:xfrm>
                        <a:off x="1589" y="858839"/>
                        <a:ext cx="1587" cy="1587"/>
                      </a:xfrm>
                      <a:prstGeom prst="rect">
                        <a:avLst/>
                      </a:prstGeom>
                    </p:spPr>
                  </p:pic>
                </p:oleObj>
              </mc:Fallback>
            </mc:AlternateContent>
          </a:graphicData>
        </a:graphic>
      </p:graphicFrame>
      <p:sp>
        <p:nvSpPr>
          <p:cNvPr id="2" name="Tijdelijke aanduiding voor voettekst 1">
            <a:extLst>
              <a:ext uri="{FF2B5EF4-FFF2-40B4-BE49-F238E27FC236}">
                <a16:creationId xmlns:a16="http://schemas.microsoft.com/office/drawing/2014/main" id="{E5E537BD-0B3F-4E92-8380-18E97D152BAB}"/>
              </a:ext>
            </a:extLst>
          </p:cNvPr>
          <p:cNvSpPr>
            <a:spLocks noGrp="1"/>
          </p:cNvSpPr>
          <p:nvPr>
            <p:ph type="ftr" sz="quarter" idx="11"/>
          </p:nvPr>
        </p:nvSpPr>
        <p:spPr/>
        <p:txBody>
          <a:bodyPr/>
          <a:lstStyle/>
          <a:p>
            <a:r>
              <a:rPr lang="nl-NL"/>
              <a:t>31 oktober 2018  |  Ontwikkelkader Samen op Harreveld </a:t>
            </a:r>
            <a:endParaRPr lang="nl-NL" dirty="0"/>
          </a:p>
        </p:txBody>
      </p:sp>
      <p:sp>
        <p:nvSpPr>
          <p:cNvPr id="3" name="Tijdelijke aanduiding voor tekst 2">
            <a:extLst>
              <a:ext uri="{FF2B5EF4-FFF2-40B4-BE49-F238E27FC236}">
                <a16:creationId xmlns:a16="http://schemas.microsoft.com/office/drawing/2014/main" id="{F3B684E7-396B-48E1-B65F-392979201446}"/>
              </a:ext>
            </a:extLst>
          </p:cNvPr>
          <p:cNvSpPr>
            <a:spLocks noGrp="1"/>
          </p:cNvSpPr>
          <p:nvPr>
            <p:ph type="body" sz="quarter" idx="13"/>
          </p:nvPr>
        </p:nvSpPr>
        <p:spPr/>
        <p:txBody>
          <a:bodyPr/>
          <a:lstStyle/>
          <a:p>
            <a:r>
              <a:rPr lang="nl-NL" b="1" dirty="0"/>
              <a:t>PROJECTNAAM</a:t>
            </a:r>
          </a:p>
          <a:p>
            <a:r>
              <a:rPr lang="nl-NL" dirty="0"/>
              <a:t>Samen op Harreveld		</a:t>
            </a:r>
          </a:p>
          <a:p>
            <a:endParaRPr lang="nl-NL" dirty="0"/>
          </a:p>
          <a:p>
            <a:r>
              <a:rPr lang="nl-NL" b="1" dirty="0"/>
              <a:t>OPDRACHTGEVER</a:t>
            </a:r>
          </a:p>
          <a:p>
            <a:r>
              <a:rPr lang="nl-NL" dirty="0"/>
              <a:t>Gemeente Oost Gelre </a:t>
            </a:r>
          </a:p>
          <a:p>
            <a:endParaRPr lang="nl-NL" dirty="0"/>
          </a:p>
          <a:p>
            <a:r>
              <a:rPr lang="nl-NL" b="1" dirty="0"/>
              <a:t>PROJECTTEAM</a:t>
            </a:r>
          </a:p>
          <a:p>
            <a:r>
              <a:rPr lang="nl-NL" dirty="0"/>
              <a:t>Rixt Bijker</a:t>
            </a:r>
          </a:p>
          <a:p>
            <a:r>
              <a:rPr lang="nl-NL" dirty="0"/>
              <a:t>Charlotte Puister</a:t>
            </a:r>
          </a:p>
          <a:p>
            <a:endParaRPr lang="nl-NL" dirty="0"/>
          </a:p>
          <a:p>
            <a:r>
              <a:rPr lang="nl-NL" b="1" dirty="0"/>
              <a:t>STATUS</a:t>
            </a:r>
          </a:p>
          <a:p>
            <a:r>
              <a:rPr lang="nl-NL" dirty="0"/>
              <a:t>Opdracht</a:t>
            </a:r>
          </a:p>
          <a:p>
            <a:endParaRPr lang="nl-NL" dirty="0"/>
          </a:p>
          <a:p>
            <a:r>
              <a:rPr lang="nl-NL" b="1" dirty="0"/>
              <a:t>DATUM</a:t>
            </a:r>
          </a:p>
          <a:p>
            <a:r>
              <a:rPr lang="nl-NL" dirty="0"/>
              <a:t>1 november 2018</a:t>
            </a:r>
          </a:p>
          <a:p>
            <a:endParaRPr lang="nl-NL" dirty="0"/>
          </a:p>
          <a:p>
            <a:endParaRPr lang="nl-NL" dirty="0"/>
          </a:p>
          <a:p>
            <a:endParaRPr lang="nl-NL" dirty="0"/>
          </a:p>
          <a:p>
            <a:endParaRPr lang="nl-NL" dirty="0"/>
          </a:p>
        </p:txBody>
      </p:sp>
      <p:sp>
        <p:nvSpPr>
          <p:cNvPr id="10" name="Tijdelijke aanduiding voor tekst 9">
            <a:extLst>
              <a:ext uri="{FF2B5EF4-FFF2-40B4-BE49-F238E27FC236}">
                <a16:creationId xmlns:a16="http://schemas.microsoft.com/office/drawing/2014/main" id="{6E55DBA7-23E6-4448-B739-28D0E3108E11}"/>
              </a:ext>
            </a:extLst>
          </p:cNvPr>
          <p:cNvSpPr>
            <a:spLocks noGrp="1"/>
          </p:cNvSpPr>
          <p:nvPr>
            <p:ph type="body" sz="quarter" idx="14"/>
          </p:nvPr>
        </p:nvSpPr>
        <p:spPr/>
        <p:txBody>
          <a:bodyPr/>
          <a:lstStyle/>
          <a:p>
            <a:r>
              <a:rPr lang="nl-NL" b="1" dirty="0"/>
              <a:t>KAW</a:t>
            </a:r>
          </a:p>
          <a:p>
            <a:r>
              <a:rPr lang="nl-NL" dirty="0"/>
              <a:t>Groningen Kattenhage 1 9712 JE GRONINGEN l Postbus 1527 9701 BM GRONINGEN</a:t>
            </a:r>
          </a:p>
          <a:p>
            <a:r>
              <a:rPr lang="nl-NL" dirty="0"/>
              <a:t>Rotterdam Pelgrimsstraat 1 3029 BH ROTTERDAM</a:t>
            </a:r>
          </a:p>
          <a:p>
            <a:r>
              <a:rPr lang="nl-NL" dirty="0"/>
              <a:t>Eindhoven Rechtestraat 59c 5611 GN EINDHOVEN</a:t>
            </a:r>
          </a:p>
          <a:p>
            <a:endParaRPr lang="nl-NL" dirty="0"/>
          </a:p>
          <a:p>
            <a:r>
              <a:rPr lang="nl-NL" dirty="0"/>
              <a:t>www.kaw.nl +31 88 529 0000 l info@kaw.nl</a:t>
            </a:r>
          </a:p>
        </p:txBody>
      </p:sp>
    </p:spTree>
    <p:extLst>
      <p:ext uri="{BB962C8B-B14F-4D97-AF65-F5344CB8AC3E}">
        <p14:creationId xmlns:p14="http://schemas.microsoft.com/office/powerpoint/2010/main" val="399669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W 16-9">
  <a:themeElements>
    <a:clrScheme name="KAW">
      <a:dk1>
        <a:sysClr val="windowText" lastClr="000000"/>
      </a:dk1>
      <a:lt1>
        <a:sysClr val="window" lastClr="FFFFFF"/>
      </a:lt1>
      <a:dk2>
        <a:srgbClr val="1D1D1B"/>
      </a:dk2>
      <a:lt2>
        <a:srgbClr val="FFFFFF"/>
      </a:lt2>
      <a:accent1>
        <a:srgbClr val="E66552"/>
      </a:accent1>
      <a:accent2>
        <a:srgbClr val="68C9D0"/>
      </a:accent2>
      <a:accent3>
        <a:srgbClr val="36BBA5"/>
      </a:accent3>
      <a:accent4>
        <a:srgbClr val="FFCC40"/>
      </a:accent4>
      <a:accent5>
        <a:srgbClr val="F6A188"/>
      </a:accent5>
      <a:accent6>
        <a:srgbClr val="3C424D"/>
      </a:accent6>
      <a:hlink>
        <a:srgbClr val="000000"/>
      </a:hlink>
      <a:folHlink>
        <a:srgbClr val="000000"/>
      </a:folHlink>
    </a:clrScheme>
    <a:fontScheme name="KAW">
      <a:majorFont>
        <a:latin typeface="Tahoma"/>
        <a:ea typeface=""/>
        <a:cs typeface=""/>
      </a:majorFont>
      <a:minorFont>
        <a:latin typeface="Tahom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KAW PPT 4-3.potx" id="{7521EC9C-B6E6-47DA-A092-DB31C5F7A0D2}" vid="{A430E83E-0251-4873-94D5-6CEC165E771A}"/>
    </a:ext>
  </a:extLst>
</a:theme>
</file>

<file path=ppt/theme/theme2.xml><?xml version="1.0" encoding="utf-8"?>
<a:theme xmlns:a="http://schemas.openxmlformats.org/drawingml/2006/main" name="Kantoorthema">
  <a:themeElements>
    <a:clrScheme name="KAW">
      <a:dk1>
        <a:sysClr val="windowText" lastClr="000000"/>
      </a:dk1>
      <a:lt1>
        <a:sysClr val="window" lastClr="FFFFFF"/>
      </a:lt1>
      <a:dk2>
        <a:srgbClr val="1D1D1B"/>
      </a:dk2>
      <a:lt2>
        <a:srgbClr val="FFFFFF"/>
      </a:lt2>
      <a:accent1>
        <a:srgbClr val="E66552"/>
      </a:accent1>
      <a:accent2>
        <a:srgbClr val="68C9D0"/>
      </a:accent2>
      <a:accent3>
        <a:srgbClr val="36BBA5"/>
      </a:accent3>
      <a:accent4>
        <a:srgbClr val="FFCC40"/>
      </a:accent4>
      <a:accent5>
        <a:srgbClr val="F6A188"/>
      </a:accent5>
      <a:accent6>
        <a:srgbClr val="3C424D"/>
      </a:accent6>
      <a:hlink>
        <a:srgbClr val="000000"/>
      </a:hlink>
      <a:folHlink>
        <a:srgbClr val="000000"/>
      </a:folHlink>
    </a:clrScheme>
    <a:fontScheme name="KAW">
      <a:majorFont>
        <a:latin typeface="Tahoma"/>
        <a:ea typeface=""/>
        <a:cs typeface=""/>
      </a:majorFont>
      <a:minorFont>
        <a:latin typeface="Tahom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W">
      <a:dk1>
        <a:sysClr val="windowText" lastClr="000000"/>
      </a:dk1>
      <a:lt1>
        <a:sysClr val="window" lastClr="FFFFFF"/>
      </a:lt1>
      <a:dk2>
        <a:srgbClr val="1D1D1B"/>
      </a:dk2>
      <a:lt2>
        <a:srgbClr val="FFFFFF"/>
      </a:lt2>
      <a:accent1>
        <a:srgbClr val="E66552"/>
      </a:accent1>
      <a:accent2>
        <a:srgbClr val="68C9D0"/>
      </a:accent2>
      <a:accent3>
        <a:srgbClr val="36BBA5"/>
      </a:accent3>
      <a:accent4>
        <a:srgbClr val="FFCC40"/>
      </a:accent4>
      <a:accent5>
        <a:srgbClr val="F6A188"/>
      </a:accent5>
      <a:accent6>
        <a:srgbClr val="3C424D"/>
      </a:accent6>
      <a:hlink>
        <a:srgbClr val="000000"/>
      </a:hlink>
      <a:folHlink>
        <a:srgbClr val="000000"/>
      </a:folHlink>
    </a:clrScheme>
    <a:fontScheme name="KAW">
      <a:majorFont>
        <a:latin typeface="Tahoma"/>
        <a:ea typeface=""/>
        <a:cs typeface=""/>
      </a:majorFont>
      <a:minorFont>
        <a:latin typeface="Tahom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63D93615A69E4397EFF2D6B9DEF09F" ma:contentTypeVersion="7" ma:contentTypeDescription="Een nieuw document maken." ma:contentTypeScope="" ma:versionID="3814d713dc627d2454aaf8271e209dcc">
  <xsd:schema xmlns:xsd="http://www.w3.org/2001/XMLSchema" xmlns:xs="http://www.w3.org/2001/XMLSchema" xmlns:p="http://schemas.microsoft.com/office/2006/metadata/properties" xmlns:ns2="960895a6-63fa-4199-95b4-e326041cebe1" xmlns:ns3="6c29f240-b230-4884-aefc-97165e6f70f6" targetNamespace="http://schemas.microsoft.com/office/2006/metadata/properties" ma:root="true" ma:fieldsID="790cfe5f6e85a4ece4ebdd71af5e2af0" ns2:_="" ns3:_="">
    <xsd:import namespace="960895a6-63fa-4199-95b4-e326041cebe1"/>
    <xsd:import namespace="6c29f240-b230-4884-aefc-97165e6f70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895a6-63fa-4199-95b4-e326041ceb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9f240-b230-4884-aefc-97165e6f70f6"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5D42EC-96EA-45A1-85C0-240A1CE85583}">
  <ds:schemaRefs>
    <ds:schemaRef ds:uri="http://schemas.microsoft.com/sharepoint/v3/contenttype/forms"/>
  </ds:schemaRefs>
</ds:datastoreItem>
</file>

<file path=customXml/itemProps2.xml><?xml version="1.0" encoding="utf-8"?>
<ds:datastoreItem xmlns:ds="http://schemas.openxmlformats.org/officeDocument/2006/customXml" ds:itemID="{59CB9D52-8740-444D-A4A6-29DF173D6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895a6-63fa-4199-95b4-e326041cebe1"/>
    <ds:schemaRef ds:uri="6c29f240-b230-4884-aefc-97165e6f7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4975E-4B3D-493C-9868-460BAF0A266D}">
  <ds:schemaRefs>
    <ds:schemaRef ds:uri="960895a6-63fa-4199-95b4-e326041cebe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c29f240-b230-4884-aefc-97165e6f70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KAW PPT 4-3_2018</Template>
  <TotalTime>1686</TotalTime>
  <Words>1208</Words>
  <Application>Microsoft Office PowerPoint</Application>
  <PresentationFormat>Diavoorstelling (4:3)</PresentationFormat>
  <Paragraphs>137</Paragraphs>
  <Slides>9</Slides>
  <Notes>9</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9</vt:i4>
      </vt:variant>
    </vt:vector>
  </HeadingPairs>
  <TitlesOfParts>
    <vt:vector size="15" baseType="lpstr">
      <vt:lpstr>Arial</vt:lpstr>
      <vt:lpstr>Courier New</vt:lpstr>
      <vt:lpstr>Tahoma</vt:lpstr>
      <vt:lpstr>Wingdings</vt:lpstr>
      <vt:lpstr>KAW 16-9</vt:lpstr>
      <vt:lpstr>think-cell Slide</vt:lpstr>
      <vt:lpstr>ONTWIKKELKADER</vt:lpstr>
      <vt:lpstr>Inhoud</vt:lpstr>
      <vt:lpstr>PowerPoint-presentatie</vt:lpstr>
      <vt:lpstr>Inleiding</vt:lpstr>
      <vt:lpstr>PowerPoint-presentatie</vt:lpstr>
      <vt:lpstr>ontwikkelkader</vt:lpstr>
      <vt:lpstr>ontwikkelkader</vt:lpstr>
      <vt:lpstr>ontwikkelkader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ONTWIKKELKADER</dc:title>
  <dc:creator>Charlotte Puister</dc:creator>
  <cp:lastModifiedBy>Charlotte Puister</cp:lastModifiedBy>
  <cp:revision>8</cp:revision>
  <cp:lastPrinted>2019-01-08T14:04:15Z</cp:lastPrinted>
  <dcterms:created xsi:type="dcterms:W3CDTF">2018-10-31T09:16:50Z</dcterms:created>
  <dcterms:modified xsi:type="dcterms:W3CDTF">2019-01-08T14:39:13Z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0x010100CD63D93615A69E4397EFF2D6B9DEF09F</vt:lpwstr>
  </property>
</Properties>
</file>